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480" r:id="rId3"/>
    <p:sldId id="536" r:id="rId4"/>
    <p:sldId id="537" r:id="rId5"/>
    <p:sldId id="538" r:id="rId6"/>
    <p:sldId id="539" r:id="rId7"/>
    <p:sldId id="540" r:id="rId8"/>
    <p:sldId id="558" r:id="rId9"/>
    <p:sldId id="542" r:id="rId10"/>
    <p:sldId id="544" r:id="rId11"/>
    <p:sldId id="545" r:id="rId12"/>
    <p:sldId id="546" r:id="rId13"/>
    <p:sldId id="547" r:id="rId14"/>
    <p:sldId id="548" r:id="rId15"/>
    <p:sldId id="555" r:id="rId16"/>
    <p:sldId id="552" r:id="rId17"/>
    <p:sldId id="557" r:id="rId18"/>
    <p:sldId id="553" r:id="rId19"/>
    <p:sldId id="554" r:id="rId20"/>
    <p:sldId id="535" r:id="rId21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09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9999"/>
    <a:srgbClr val="0069B8"/>
    <a:srgbClr val="4A9EE3"/>
    <a:srgbClr val="7FADE3"/>
    <a:srgbClr val="33CCCC"/>
    <a:srgbClr val="9FCCFF"/>
    <a:srgbClr val="98B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AE3794-2E7E-4325-922F-FCE48EF3A6B4}" v="8" dt="2019-05-20T05:21:30.47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75" autoAdjust="0"/>
    <p:restoredTop sz="92913" autoAdjust="0"/>
  </p:normalViewPr>
  <p:slideViewPr>
    <p:cSldViewPr snapToGrid="0" snapToObjects="1" showGuides="1">
      <p:cViewPr varScale="1">
        <p:scale>
          <a:sx n="114" d="100"/>
          <a:sy n="114" d="100"/>
        </p:scale>
        <p:origin x="1728" y="114"/>
      </p:cViewPr>
      <p:guideLst>
        <p:guide orient="horz" pos="2409"/>
        <p:guide pos="2880"/>
      </p:guideLst>
    </p:cSldViewPr>
  </p:slideViewPr>
  <p:outlineViewPr>
    <p:cViewPr>
      <p:scale>
        <a:sx n="33" d="100"/>
        <a:sy n="33" d="100"/>
      </p:scale>
      <p:origin x="0" y="-10744"/>
    </p:cViewPr>
  </p:outlineViewPr>
  <p:notesTextViewPr>
    <p:cViewPr>
      <p:scale>
        <a:sx n="120" d="100"/>
        <a:sy n="12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>
        <p:scale>
          <a:sx n="125" d="100"/>
          <a:sy n="125" d="100"/>
        </p:scale>
        <p:origin x="2200" y="-12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on Zalk" userId="1f811bf6-7718-4bf6-ae68-8bbda25a1b04" providerId="ADAL" clId="{7FAE3794-2E7E-4325-922F-FCE48EF3A6B4}"/>
    <pc:docChg chg="modSld">
      <pc:chgData name="Marion Zalk" userId="1f811bf6-7718-4bf6-ae68-8bbda25a1b04" providerId="ADAL" clId="{7FAE3794-2E7E-4325-922F-FCE48EF3A6B4}" dt="2019-05-20T05:21:30.476" v="5" actId="5793"/>
      <pc:docMkLst>
        <pc:docMk/>
      </pc:docMkLst>
      <pc:sldChg chg="modSp">
        <pc:chgData name="Marion Zalk" userId="1f811bf6-7718-4bf6-ae68-8bbda25a1b04" providerId="ADAL" clId="{7FAE3794-2E7E-4325-922F-FCE48EF3A6B4}" dt="2019-05-20T05:21:30.476" v="5" actId="5793"/>
        <pc:sldMkLst>
          <pc:docMk/>
          <pc:sldMk cId="2505432643" sldId="558"/>
        </pc:sldMkLst>
        <pc:spChg chg="mod">
          <ac:chgData name="Marion Zalk" userId="1f811bf6-7718-4bf6-ae68-8bbda25a1b04" providerId="ADAL" clId="{7FAE3794-2E7E-4325-922F-FCE48EF3A6B4}" dt="2019-05-20T05:21:30.476" v="5" actId="5793"/>
          <ac:spMkLst>
            <pc:docMk/>
            <pc:sldMk cId="2505432643" sldId="558"/>
            <ac:spMk id="5" creationId="{59831030-C5E1-0048-AB3B-A409776F21C8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4614D1-DD0A-AA4A-868F-6112EB188198}" type="datetimeFigureOut">
              <a:rPr lang="en-US" smtClean="0"/>
              <a:t>5/20/2019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72D6F2-FF2F-264A-8527-822769157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4453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tiff>
</file>

<file path=ppt/media/image12.png>
</file>

<file path=ppt/media/image13.png>
</file>

<file path=ppt/media/image2.png>
</file>

<file path=ppt/media/image3.jpeg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867F08-796F-D848-9D77-9CD45559A276}" type="datetimeFigureOut">
              <a:rPr lang="en-US" smtClean="0"/>
              <a:t>5/20/2019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73C82A-F636-C145-9DED-6BE6B30CF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181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2630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Safety of code form accidental deletion</a:t>
            </a:r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Can roll</a:t>
            </a:r>
            <a:r>
              <a:rPr lang="en-US" baseline="0" dirty="0"/>
              <a:t> back from here.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0733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</a:t>
            </a:r>
            <a:r>
              <a:rPr lang="en-US" baseline="0" dirty="0"/>
              <a:t> this before push to remote repo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0933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Parallel development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0577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nvie.com</a:t>
            </a:r>
            <a:r>
              <a:rPr lang="en-US" dirty="0"/>
              <a:t>/posts/a-successful-git-branching-model/</a:t>
            </a:r>
          </a:p>
          <a:p>
            <a:endParaRPr lang="en-US" dirty="0"/>
          </a:p>
          <a:p>
            <a:r>
              <a:rPr lang="en-US" dirty="0"/>
              <a:t>Discuss the following git development configuration.  Identify where the hotfix get merged into the master branch and the develop branch.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2237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 in to room computers: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en-A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unimelb</a:t>
            </a: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A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eocallaghan</a:t>
            </a:r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password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 </a:t>
            </a:r>
            <a:r>
              <a:rPr lang="en-A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ssh</a:t>
            </a: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client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 Button click -&gt; “Putty” -&gt; “starting …”  -&gt; </a:t>
            </a:r>
            <a:r>
              <a:rPr lang="en-A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PuTTy</a:t>
            </a: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Configuration.</a:t>
            </a:r>
            <a:b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en-A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PuTTy</a:t>
            </a: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Configuration options: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dimefox2.eng.unimelb.edu.au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22 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SSH 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“open”</a:t>
            </a:r>
            <a:b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trust ? = yes</a:t>
            </a:r>
            <a:b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 in to git server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en-A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eocallaghan</a:t>
            </a:r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password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	Create a file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	start vim editor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		vim “</a:t>
            </a:r>
            <a:r>
              <a:rPr lang="en-AU" dirty="0" err="1"/>
              <a:t>someFile</a:t>
            </a:r>
            <a:r>
              <a:rPr lang="en-AU" dirty="0"/>
              <a:t>”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	switch to text insertion mode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		press ‘</a:t>
            </a:r>
            <a:r>
              <a:rPr lang="en-AU" dirty="0" err="1"/>
              <a:t>i</a:t>
            </a:r>
            <a:r>
              <a:rPr lang="en-AU" dirty="0"/>
              <a:t>’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	type some content into file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	and after you are done, press Esc. then type </a:t>
            </a:r>
            <a:r>
              <a:rPr lang="en-AU" b="1" dirty="0"/>
              <a:t>:</a:t>
            </a:r>
            <a:r>
              <a:rPr lang="en-AU" b="1" dirty="0" err="1"/>
              <a:t>wq</a:t>
            </a:r>
            <a:r>
              <a:rPr lang="en-AU" b="1" dirty="0"/>
              <a:t> </a:t>
            </a:r>
            <a:r>
              <a:rPr lang="en-AU" dirty="0"/>
              <a:t>and hit enter.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9712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 in to room computers: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en-A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unimelb</a:t>
            </a: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en-A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eocallaghan</a:t>
            </a:r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password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 </a:t>
            </a:r>
            <a:r>
              <a:rPr lang="en-A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ssh</a:t>
            </a: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client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 Button click -&gt; “Putty” -&gt; “starting …”  -&gt; </a:t>
            </a:r>
            <a:r>
              <a:rPr lang="en-A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PuTTy</a:t>
            </a: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Configuration.</a:t>
            </a:r>
            <a:b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en-A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PuTTy</a:t>
            </a: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Configuration options: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dimefox2.eng.unimelb.edu.au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22 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SSH 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	“open”</a:t>
            </a:r>
            <a:b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trust ? = yes</a:t>
            </a:r>
            <a:b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 in to git server</a:t>
            </a: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en-A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eocallaghan</a:t>
            </a:r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password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	Create a file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	start vim editor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		vim “</a:t>
            </a:r>
            <a:r>
              <a:rPr lang="en-AU" dirty="0" err="1"/>
              <a:t>someFile</a:t>
            </a:r>
            <a:r>
              <a:rPr lang="en-AU" dirty="0"/>
              <a:t>”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	switch to text insertion mode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		press ‘</a:t>
            </a:r>
            <a:r>
              <a:rPr lang="en-AU" dirty="0" err="1"/>
              <a:t>i</a:t>
            </a:r>
            <a:r>
              <a:rPr lang="en-AU" dirty="0"/>
              <a:t>’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	type some content into file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	and after you are done, press Esc. then type </a:t>
            </a:r>
            <a:r>
              <a:rPr lang="en-AU" b="1" dirty="0"/>
              <a:t>:</a:t>
            </a:r>
            <a:r>
              <a:rPr lang="en-AU" b="1" dirty="0" err="1"/>
              <a:t>wq</a:t>
            </a:r>
            <a:r>
              <a:rPr lang="en-AU" b="1" dirty="0"/>
              <a:t> </a:t>
            </a:r>
            <a:r>
              <a:rPr lang="en-AU" dirty="0"/>
              <a:t>and hit enter.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9805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Type some content into the vim editor using insertion mode (press ‘</a:t>
            </a:r>
            <a:r>
              <a:rPr lang="en-AU" dirty="0" err="1"/>
              <a:t>i</a:t>
            </a:r>
            <a:r>
              <a:rPr lang="en-AU" dirty="0"/>
              <a:t>’) and after you are done, press Esc. Then type </a:t>
            </a:r>
            <a:r>
              <a:rPr lang="en-AU" b="1" dirty="0"/>
              <a:t>:</a:t>
            </a:r>
            <a:r>
              <a:rPr lang="en-AU" b="1" dirty="0" err="1"/>
              <a:t>wq</a:t>
            </a:r>
            <a:r>
              <a:rPr lang="en-AU" b="1" dirty="0"/>
              <a:t> </a:t>
            </a:r>
            <a:r>
              <a:rPr lang="en-AU" dirty="0"/>
              <a:t>and hit enter.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2286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sz="1200" dirty="0"/>
              <a:t>git on the </a:t>
            </a:r>
            <a:r>
              <a:rPr lang="en-AU" sz="1200" dirty="0" err="1"/>
              <a:t>UniMelb</a:t>
            </a:r>
            <a:r>
              <a:rPr lang="en-AU" sz="1200" dirty="0"/>
              <a:t> server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177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1934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mature software development environment has the following processes: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</a:t>
            </a:r>
            <a:r>
              <a:rPr lang="en-US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i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 sharing</a:t>
            </a:r>
            <a:r>
              <a:rPr lang="en-US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en-US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- </a:t>
            </a:r>
            <a:r>
              <a:rPr lang="en-US" sz="1200" i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 backup</a:t>
            </a:r>
            <a:r>
              <a:rPr lang="en-US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en-US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- </a:t>
            </a:r>
            <a:r>
              <a:rPr lang="en-US" sz="1200" i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roll-back</a:t>
            </a:r>
            <a:r>
              <a:rPr lang="en-US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en-US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- </a:t>
            </a:r>
            <a:r>
              <a:rPr lang="en-US" sz="1200" i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 branching</a:t>
            </a:r>
          </a:p>
          <a:p>
            <a:endParaRPr lang="en-US" sz="1200" i="1" u="non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dirty="0" err="1"/>
              <a:t>ted.com</a:t>
            </a:r>
            <a:r>
              <a:rPr lang="en-AU" dirty="0"/>
              <a:t>/talks/</a:t>
            </a:r>
            <a:r>
              <a:rPr lang="en-AU" dirty="0" err="1"/>
              <a:t>linus_torvalds_the_mind_behind_linux</a:t>
            </a:r>
            <a:endParaRPr lang="en-US" sz="1200" u="non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4761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mature software development environment has the following processes: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</a:t>
            </a:r>
            <a:r>
              <a:rPr lang="en-US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i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code sharing</a:t>
            </a:r>
            <a:r>
              <a:rPr lang="en-US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en-US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- </a:t>
            </a:r>
            <a:r>
              <a:rPr lang="en-US" sz="1200" i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code backup</a:t>
            </a:r>
            <a:r>
              <a:rPr lang="en-US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en-US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- </a:t>
            </a:r>
            <a:r>
              <a:rPr lang="en-US" sz="1200" i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roll-back</a:t>
            </a:r>
            <a:r>
              <a:rPr lang="en-US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en-US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 - </a:t>
            </a:r>
            <a:r>
              <a:rPr lang="en-US" sz="1200" i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parallel branching</a:t>
            </a:r>
            <a:endParaRPr lang="en-US" sz="1200" u="non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8866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Distributed is fast, no network bottle necks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Distributed is bomb proof</a:t>
            </a:r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thehackernews.com</a:t>
            </a:r>
            <a:r>
              <a:rPr lang="en-US" dirty="0"/>
              <a:t>/2015/03/github-hit-by-massive-ddos-attack-from_27.html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attack specifically targets two popular </a:t>
            </a:r>
            <a:r>
              <a:rPr lang="en-US" dirty="0" err="1"/>
              <a:t>Github</a:t>
            </a:r>
            <a:r>
              <a:rPr lang="en-US" dirty="0"/>
              <a:t> projects – </a:t>
            </a:r>
            <a:r>
              <a:rPr lang="en-US" b="1" i="1" dirty="0" err="1"/>
              <a:t>GreatFire</a:t>
            </a:r>
            <a:r>
              <a:rPr lang="en-US" dirty="0"/>
              <a:t> and </a:t>
            </a:r>
            <a:r>
              <a:rPr lang="en-US" b="1" i="1" dirty="0"/>
              <a:t>CN-NYTimes</a:t>
            </a:r>
            <a:r>
              <a:rPr lang="en-US" dirty="0"/>
              <a:t> – anti-censorship tools used to help Chinese citizens circumvent The Great Firewall Of China, the government's censorship of Internet access in China.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Open sourced</a:t>
            </a:r>
            <a:r>
              <a:rPr lang="en-US" baseline="0" dirty="0"/>
              <a:t> code evolves quickly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6866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Initially use the KISS principle: Keep It Simple Stupid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7810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Simple visual</a:t>
            </a:r>
            <a:r>
              <a:rPr lang="en-US" baseline="0" dirty="0"/>
              <a:t> round trip when you run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  <a:p>
            <a:r>
              <a:rPr lang="en-AU" dirty="0"/>
              <a:t>The “origin” name is not special, it is the default name for a remote REPO when you run git clone. </a:t>
            </a:r>
          </a:p>
          <a:p>
            <a:endParaRPr lang="en-AU" dirty="0"/>
          </a:p>
          <a:p>
            <a:r>
              <a:rPr lang="en-AU" dirty="0"/>
              <a:t>The branch name “master” is not special.  While “master” is the default name for a starting branch when you run git </a:t>
            </a:r>
            <a:r>
              <a:rPr lang="en-AU" dirty="0" err="1"/>
              <a:t>init</a:t>
            </a:r>
            <a:r>
              <a:rPr lang="en-AU" dirty="0"/>
              <a:t>, </a:t>
            </a:r>
          </a:p>
          <a:p>
            <a:endParaRPr lang="en-AU" dirty="0"/>
          </a:p>
          <a:p>
            <a:r>
              <a:rPr lang="en-AU" dirty="0"/>
              <a:t>If you run git clone -o </a:t>
            </a:r>
            <a:r>
              <a:rPr lang="en-AU" dirty="0" err="1"/>
              <a:t>booyah</a:t>
            </a:r>
            <a:r>
              <a:rPr lang="en-AU" dirty="0"/>
              <a:t> instead, then you will have </a:t>
            </a:r>
            <a:r>
              <a:rPr lang="en-AU" dirty="0" err="1"/>
              <a:t>booyah</a:t>
            </a:r>
            <a:r>
              <a:rPr lang="en-AU" dirty="0"/>
              <a:t>/master as your default remote branch.</a:t>
            </a:r>
          </a:p>
          <a:p>
            <a:endParaRPr lang="en-AU" dirty="0"/>
          </a:p>
          <a:p>
            <a:r>
              <a:rPr lang="en-AU" dirty="0"/>
              <a:t>A remote URL is Git's fancy way of saying "the place where your code is stored."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2448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dirty="0"/>
              <a:t>A remote URL is Git's fancy way of saying "the place where your code is stored." </a:t>
            </a:r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git-remote - manage set of tracked repositories  ("remotes") whose branches you track.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</a:t>
            </a: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AU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remote</a:t>
            </a: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AU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</a:t>
            </a: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[-t &lt;branch&gt;] [-m &lt;master&gt;] [-f] [--[no-]tags] [--mirror=&lt;</a:t>
            </a:r>
            <a:r>
              <a:rPr lang="en-A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fetch|push</a:t>
            </a: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&gt;] &lt;name&gt; &lt;</a:t>
            </a:r>
            <a:r>
              <a:rPr lang="en-A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url</a:t>
            </a: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&gt;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592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Shortcut, used often.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Don’t need to do “git pull”, as git clone does it under the hood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AU" sz="1200" kern="0" dirty="0">
                <a:solidFill>
                  <a:schemeClr val="bg1">
                    <a:lumMod val="75000"/>
                  </a:schemeClr>
                </a:solidFill>
              </a:rPr>
              <a:t>get the whole copy, a lot of history, and it can take a while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591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2"/>
          <p:cNvSpPr>
            <a:spLocks noChangeShapeType="1"/>
          </p:cNvSpPr>
          <p:nvPr userDrawn="1"/>
        </p:nvSpPr>
        <p:spPr bwMode="auto">
          <a:xfrm>
            <a:off x="1812925" y="107950"/>
            <a:ext cx="0" cy="8620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sp>
        <p:nvSpPr>
          <p:cNvPr id="5" name="Line 5"/>
          <p:cNvSpPr>
            <a:spLocks noChangeShapeType="1"/>
          </p:cNvSpPr>
          <p:nvPr userDrawn="1"/>
        </p:nvSpPr>
        <p:spPr bwMode="auto">
          <a:xfrm>
            <a:off x="2743200" y="107950"/>
            <a:ext cx="1588" cy="5191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6" name="Picture 9" descr="5011_PPT_BG_EndPage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-1588" y="0"/>
            <a:ext cx="9145588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Line 10"/>
          <p:cNvSpPr>
            <a:spLocks noChangeShapeType="1"/>
          </p:cNvSpPr>
          <p:nvPr userDrawn="1"/>
        </p:nvSpPr>
        <p:spPr bwMode="auto">
          <a:xfrm>
            <a:off x="1972470" y="493714"/>
            <a:ext cx="1587" cy="1312862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8" name="Picture 13" descr="UOM-Rev3D_S_sm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465137" y="430386"/>
            <a:ext cx="1347788" cy="1366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232" name="Rectangle 16"/>
          <p:cNvSpPr>
            <a:spLocks noGrp="1" noChangeArrowheads="1"/>
          </p:cNvSpPr>
          <p:nvPr>
            <p:ph type="ctrTitle" sz="quarter"/>
          </p:nvPr>
        </p:nvSpPr>
        <p:spPr>
          <a:xfrm>
            <a:off x="2438400" y="1806576"/>
            <a:ext cx="6400800" cy="131286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9233" name="Rectangle 1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849960" y="4267200"/>
            <a:ext cx="7989240" cy="2286000"/>
          </a:xfrm>
        </p:spPr>
        <p:txBody>
          <a:bodyPr/>
          <a:lstStyle>
            <a:lvl1pPr marL="0" indent="0" algn="ctr">
              <a:buFontTx/>
              <a:buNone/>
              <a:defRPr b="0">
                <a:solidFill>
                  <a:srgbClr val="00B050"/>
                </a:solidFill>
              </a:defRPr>
            </a:lvl1pPr>
          </a:lstStyle>
          <a:p>
            <a:r>
              <a:rPr lang="en-AU"/>
              <a:t>Click to edit Master subtitle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9313" y="3581400"/>
            <a:ext cx="7989887" cy="609600"/>
          </a:xfrm>
        </p:spPr>
        <p:txBody>
          <a:bodyPr/>
          <a:lstStyle>
            <a:lvl1pPr marL="0" indent="0" algn="ctr">
              <a:buNone/>
              <a:defRPr>
                <a:solidFill>
                  <a:srgbClr val="FFFF00"/>
                </a:solidFill>
              </a:defRPr>
            </a:lvl1pPr>
          </a:lstStyle>
          <a:p>
            <a:pPr lvl="0"/>
            <a:r>
              <a:rPr lang="en-US" dirty="0"/>
              <a:t>Click to edit Author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" y="990600"/>
            <a:ext cx="8991600" cy="5334000"/>
          </a:xfrm>
        </p:spPr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633537" y="6463662"/>
            <a:ext cx="2755232" cy="3153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097804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" y="990600"/>
            <a:ext cx="4419600" cy="53340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648200" y="990600"/>
            <a:ext cx="4419600" cy="53340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4499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Frame -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" y="1447800"/>
            <a:ext cx="4419600" cy="48768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648200" y="1447800"/>
            <a:ext cx="4419600" cy="48768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76200" y="990600"/>
            <a:ext cx="4419600" cy="457200"/>
          </a:xfrm>
        </p:spPr>
        <p:txBody>
          <a:bodyPr/>
          <a:lstStyle>
            <a:lvl1pPr marL="0" indent="0" algn="ctr">
              <a:buNone/>
              <a:defRPr baseline="0">
                <a:solidFill>
                  <a:srgbClr val="00B050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edit Title text</a:t>
            </a:r>
            <a:endParaRPr lang="en-AU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4648200" y="990600"/>
            <a:ext cx="4419600" cy="457200"/>
          </a:xfrm>
        </p:spPr>
        <p:txBody>
          <a:bodyPr/>
          <a:lstStyle>
            <a:lvl1pPr marL="0" indent="0" algn="ctr">
              <a:buNone/>
              <a:defRPr baseline="0">
                <a:solidFill>
                  <a:srgbClr val="00B050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edit Title text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33366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977927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6200" y="990600"/>
            <a:ext cx="8991600" cy="5334000"/>
          </a:xfrm>
        </p:spPr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33498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8"/>
          <p:cNvSpPr>
            <a:spLocks noChangeShapeType="1"/>
          </p:cNvSpPr>
          <p:nvPr/>
        </p:nvSpPr>
        <p:spPr bwMode="auto">
          <a:xfrm>
            <a:off x="1812925" y="107950"/>
            <a:ext cx="0" cy="8620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1027" name="Picture 9" descr="UOM-Rev3D_S_sm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533400" y="119063"/>
            <a:ext cx="860425" cy="871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solidFill>
            <a:srgbClr val="003368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AU"/>
          </a:p>
        </p:txBody>
      </p:sp>
      <p:sp>
        <p:nvSpPr>
          <p:cNvPr id="1029" name="Line 11"/>
          <p:cNvSpPr>
            <a:spLocks noChangeShapeType="1"/>
          </p:cNvSpPr>
          <p:nvPr/>
        </p:nvSpPr>
        <p:spPr bwMode="auto">
          <a:xfrm>
            <a:off x="2386668" y="159543"/>
            <a:ext cx="1588" cy="5191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1030" name="Picture 13" descr="UOM-Rev3D_H_sm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0" y="107950"/>
            <a:ext cx="2362200" cy="612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1" name="Line 14"/>
          <p:cNvSpPr>
            <a:spLocks noChangeShapeType="1"/>
          </p:cNvSpPr>
          <p:nvPr/>
        </p:nvSpPr>
        <p:spPr bwMode="auto">
          <a:xfrm>
            <a:off x="0" y="6400800"/>
            <a:ext cx="9144000" cy="0"/>
          </a:xfrm>
          <a:prstGeom prst="line">
            <a:avLst/>
          </a:prstGeom>
          <a:noFill/>
          <a:ln w="9525">
            <a:solidFill>
              <a:srgbClr val="003368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sp>
        <p:nvSpPr>
          <p:cNvPr id="1040" name="Rectangle 16"/>
          <p:cNvSpPr>
            <a:spLocks noChangeArrowheads="1"/>
          </p:cNvSpPr>
          <p:nvPr/>
        </p:nvSpPr>
        <p:spPr bwMode="auto">
          <a:xfrm>
            <a:off x="0" y="838200"/>
            <a:ext cx="9144000" cy="76200"/>
          </a:xfrm>
          <a:prstGeom prst="rect">
            <a:avLst/>
          </a:prstGeom>
          <a:solidFill>
            <a:srgbClr val="759FB8"/>
          </a:solidFill>
          <a:ln w="9525">
            <a:noFill/>
            <a:miter lim="800000"/>
            <a:headEnd/>
            <a:tailEnd/>
          </a:ln>
          <a:effectLst>
            <a:outerShdw algn="ctr" rotWithShape="0">
              <a:srgbClr val="808080">
                <a:alpha val="45000"/>
              </a:srgbClr>
            </a:outerShdw>
          </a:effectLst>
        </p:spPr>
        <p:txBody>
          <a:bodyPr wrap="none" anchor="ctr"/>
          <a:lstStyle/>
          <a:p>
            <a:pPr algn="ctr" eaLnBrk="0" hangingPunct="0">
              <a:defRPr/>
            </a:pPr>
            <a:endParaRPr lang="en-AU">
              <a:latin typeface="Arial" charset="0"/>
              <a:ea typeface="ＭＳ Ｐゴシック" charset="-128"/>
            </a:endParaRPr>
          </a:p>
        </p:txBody>
      </p:sp>
      <p:sp>
        <p:nvSpPr>
          <p:cNvPr id="1033" name="Rectangle 18"/>
          <p:cNvSpPr>
            <a:spLocks noGrp="1" noChangeArrowheads="1"/>
          </p:cNvSpPr>
          <p:nvPr>
            <p:ph type="title"/>
          </p:nvPr>
        </p:nvSpPr>
        <p:spPr bwMode="auto">
          <a:xfrm>
            <a:off x="2462213" y="76200"/>
            <a:ext cx="6605587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1034" name="Rectangle 19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200" y="990600"/>
            <a:ext cx="8991600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  <a:endParaRPr lang="en-US" dirty="0"/>
          </a:p>
        </p:txBody>
      </p:sp>
      <p:sp>
        <p:nvSpPr>
          <p:cNvPr id="1036" name="TextBox 11"/>
          <p:cNvSpPr txBox="1">
            <a:spLocks noChangeArrowheads="1"/>
          </p:cNvSpPr>
          <p:nvPr/>
        </p:nvSpPr>
        <p:spPr bwMode="auto">
          <a:xfrm>
            <a:off x="104316" y="6465956"/>
            <a:ext cx="423705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200" i="1" dirty="0">
                <a:solidFill>
                  <a:schemeClr val="bg2"/>
                </a:solidFill>
              </a:rPr>
              <a:t>SWEN90016</a:t>
            </a:r>
            <a:r>
              <a:rPr lang="en-US" sz="1200" i="1" baseline="0" dirty="0">
                <a:solidFill>
                  <a:schemeClr val="bg2"/>
                </a:solidFill>
              </a:rPr>
              <a:t> Software Processes and Project Management</a:t>
            </a:r>
            <a:endParaRPr lang="en-US" sz="1200" i="1" dirty="0">
              <a:solidFill>
                <a:schemeClr val="bg2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633537" y="6463662"/>
            <a:ext cx="2755232" cy="3153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A927E7-19C3-42E9-AF40-66A5E4470FD4}"/>
              </a:ext>
            </a:extLst>
          </p:cNvPr>
          <p:cNvSpPr txBox="1"/>
          <p:nvPr userDrawn="1"/>
        </p:nvSpPr>
        <p:spPr>
          <a:xfrm>
            <a:off x="7149947" y="6485690"/>
            <a:ext cx="18865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00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 ALL STARTS HERE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rgbClr val="002060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200">
          <a:solidFill>
            <a:srgbClr val="00B050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FFC000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C00000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" TargetMode="External"/><Relationship Id="rId2" Type="http://schemas.openxmlformats.org/officeDocument/2006/relationships/hyperlink" Target="https://www.atlassian.com/git/tutorial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>
          <a:xfrm>
            <a:off x="2438400" y="444501"/>
            <a:ext cx="6214712" cy="3232350"/>
          </a:xfrm>
        </p:spPr>
        <p:txBody>
          <a:bodyPr/>
          <a:lstStyle/>
          <a:p>
            <a:pPr algn="ctr"/>
            <a:r>
              <a:rPr lang="en-AU" altLang="en-US" sz="3600" dirty="0"/>
              <a:t>SWEN90016</a:t>
            </a:r>
            <a:br>
              <a:rPr lang="en-AU" altLang="en-US" sz="3600" dirty="0"/>
            </a:br>
            <a:br>
              <a:rPr lang="en-AU" altLang="en-US" sz="3600" dirty="0"/>
            </a:br>
            <a:r>
              <a:rPr lang="en-AU" altLang="en-US" sz="3600" dirty="0"/>
              <a:t>Software Processes &amp; Project Management</a:t>
            </a:r>
            <a:endParaRPr lang="en-US" sz="36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6A0305F-DDCD-4D04-B90B-3759A2CB32ED}"/>
              </a:ext>
            </a:extLst>
          </p:cNvPr>
          <p:cNvSpPr txBox="1">
            <a:spLocks/>
          </p:cNvSpPr>
          <p:nvPr/>
        </p:nvSpPr>
        <p:spPr bwMode="auto">
          <a:xfrm>
            <a:off x="6283841" y="5862436"/>
            <a:ext cx="2282777" cy="8456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800" b="0">
                <a:solidFill>
                  <a:srgbClr val="00B05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r"/>
            <a:r>
              <a:rPr lang="en-AU" altLang="en-US" sz="1800" kern="0" dirty="0">
                <a:solidFill>
                  <a:schemeClr val="bg1"/>
                </a:solidFill>
              </a:rPr>
              <a:t>2018 – Semester 2</a:t>
            </a:r>
          </a:p>
          <a:p>
            <a:pPr algn="r"/>
            <a:r>
              <a:rPr lang="en-AU" altLang="en-US" sz="1800" kern="0" dirty="0">
                <a:solidFill>
                  <a:schemeClr val="bg1"/>
                </a:solidFill>
              </a:rPr>
              <a:t>Tutorial 10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06A0305F-DDCD-4D04-B90B-3759A2CB32ED}"/>
              </a:ext>
            </a:extLst>
          </p:cNvPr>
          <p:cNvSpPr txBox="1">
            <a:spLocks/>
          </p:cNvSpPr>
          <p:nvPr/>
        </p:nvSpPr>
        <p:spPr bwMode="auto">
          <a:xfrm>
            <a:off x="577380" y="6256421"/>
            <a:ext cx="5101525" cy="4377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800" b="0">
                <a:solidFill>
                  <a:srgbClr val="00B05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l"/>
            <a:r>
              <a:rPr lang="en-AU" altLang="en-US" sz="1800" kern="0" dirty="0">
                <a:solidFill>
                  <a:schemeClr val="bg1"/>
                </a:solidFill>
              </a:rPr>
              <a:t>Copyright University of Melbourne 2017</a:t>
            </a:r>
          </a:p>
        </p:txBody>
      </p:sp>
      <p:sp>
        <p:nvSpPr>
          <p:cNvPr id="8" name="Shape 64">
            <a:extLst>
              <a:ext uri="{FF2B5EF4-FFF2-40B4-BE49-F238E27FC236}">
                <a16:creationId xmlns:a16="http://schemas.microsoft.com/office/drawing/2014/main" id="{E1CF9BA7-25DE-1A45-AA3E-E29EB0F550E1}"/>
              </a:ext>
            </a:extLst>
          </p:cNvPr>
          <p:cNvSpPr txBox="1">
            <a:spLocks/>
          </p:cNvSpPr>
          <p:nvPr/>
        </p:nvSpPr>
        <p:spPr bwMode="auto">
          <a:xfrm>
            <a:off x="2220686" y="3747542"/>
            <a:ext cx="5241472" cy="17238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800" b="0">
                <a:solidFill>
                  <a:srgbClr val="00B05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AU" altLang="en-US" dirty="0"/>
              <a:t>Configuration </a:t>
            </a:r>
          </a:p>
          <a:p>
            <a:r>
              <a:rPr lang="en-AU" altLang="en-US" dirty="0"/>
              <a:t>and</a:t>
            </a:r>
          </a:p>
          <a:p>
            <a:r>
              <a:rPr lang="en-AU" kern="0" dirty="0"/>
              <a:t>Version Control</a:t>
            </a:r>
            <a:endParaRPr lang="en-US" kern="0" dirty="0"/>
          </a:p>
        </p:txBody>
      </p:sp>
      <p:sp>
        <p:nvSpPr>
          <p:cNvPr id="9" name="Half Frame 8">
            <a:extLst>
              <a:ext uri="{FF2B5EF4-FFF2-40B4-BE49-F238E27FC236}">
                <a16:creationId xmlns:a16="http://schemas.microsoft.com/office/drawing/2014/main" id="{7B3A0976-B66A-784D-B7B9-8E895FAD26D1}"/>
              </a:ext>
            </a:extLst>
          </p:cNvPr>
          <p:cNvSpPr/>
          <p:nvPr/>
        </p:nvSpPr>
        <p:spPr>
          <a:xfrm>
            <a:off x="2050482" y="3659354"/>
            <a:ext cx="169334" cy="1171992"/>
          </a:xfrm>
          <a:prstGeom prst="halfFrame">
            <a:avLst/>
          </a:prstGeom>
          <a:solidFill>
            <a:srgbClr val="00B050"/>
          </a:solidFill>
          <a:ln w="63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0" name="Half Frame 9">
            <a:extLst>
              <a:ext uri="{FF2B5EF4-FFF2-40B4-BE49-F238E27FC236}">
                <a16:creationId xmlns:a16="http://schemas.microsoft.com/office/drawing/2014/main" id="{7BE5CA51-9983-604B-BA58-28319188C664}"/>
              </a:ext>
            </a:extLst>
          </p:cNvPr>
          <p:cNvSpPr/>
          <p:nvPr/>
        </p:nvSpPr>
        <p:spPr>
          <a:xfrm rot="10800000">
            <a:off x="7445314" y="4298870"/>
            <a:ext cx="169334" cy="1171992"/>
          </a:xfrm>
          <a:prstGeom prst="halfFrame">
            <a:avLst/>
          </a:prstGeom>
          <a:solidFill>
            <a:srgbClr val="00B050"/>
          </a:solidFill>
          <a:ln w="63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1183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8291E-DBF5-6B40-8269-082F86A7B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</a:t>
            </a:r>
            <a:r>
              <a:rPr lang="en" dirty="0"/>
              <a:t>it </a:t>
            </a:r>
            <a:r>
              <a:rPr lang="en" b="1" dirty="0"/>
              <a:t>status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F5973A-9910-FA4E-848E-08F6C0AC28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10</a:t>
            </a:fld>
            <a:r>
              <a:rPr lang="en-AU"/>
              <a:t>-</a:t>
            </a:r>
          </a:p>
        </p:txBody>
      </p:sp>
      <p:sp>
        <p:nvSpPr>
          <p:cNvPr id="5" name="Shape 122">
            <a:extLst>
              <a:ext uri="{FF2B5EF4-FFF2-40B4-BE49-F238E27FC236}">
                <a16:creationId xmlns:a16="http://schemas.microsoft.com/office/drawing/2014/main" id="{96862004-0921-1549-AB8C-5A11003DC9F8}"/>
              </a:ext>
            </a:extLst>
          </p:cNvPr>
          <p:cNvSpPr txBox="1">
            <a:spLocks/>
          </p:cNvSpPr>
          <p:nvPr/>
        </p:nvSpPr>
        <p:spPr>
          <a:xfrm>
            <a:off x="311700" y="1017800"/>
            <a:ext cx="8520600" cy="355107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AU" sz="2400" b="1" kern="0" dirty="0"/>
              <a:t>What it does:</a:t>
            </a:r>
            <a:r>
              <a:rPr lang="en-AU" sz="2400" kern="0" dirty="0"/>
              <a:t> Shows you the status of your local repository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lang="en-AU" sz="2400" kern="0" dirty="0"/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Tx/>
              <a:buNone/>
            </a:pPr>
            <a:r>
              <a:rPr lang="en-AU" sz="2400" kern="0" dirty="0"/>
              <a:t>shows files to be added, modified and untracked files as well.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lang="en-AU" sz="2400" kern="0" dirty="0"/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lang="en-AU" sz="2400" kern="0" dirty="0"/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lang="en-AU" sz="2400" kern="0" dirty="0"/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AU" sz="2400" kern="0" dirty="0"/>
              <a:t>Example command:</a:t>
            </a:r>
          </a:p>
          <a:p>
            <a:pPr indent="38735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AU" sz="2400" b="1" kern="0" dirty="0">
                <a:latin typeface="Cambria"/>
                <a:ea typeface="Cambria"/>
                <a:cs typeface="Cambria"/>
                <a:sym typeface="Cambria"/>
              </a:rPr>
              <a:t>git status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endParaRPr lang="en-AU" kern="0" dirty="0"/>
          </a:p>
          <a:p>
            <a:pPr>
              <a:spcBef>
                <a:spcPts val="0"/>
              </a:spcBef>
              <a:buFontTx/>
              <a:buNone/>
            </a:pPr>
            <a:endParaRPr lang="en-AU" kern="0" dirty="0"/>
          </a:p>
        </p:txBody>
      </p:sp>
      <p:pic>
        <p:nvPicPr>
          <p:cNvPr id="6" name="Shape 123" descr="09fb929f1c.png">
            <a:extLst>
              <a:ext uri="{FF2B5EF4-FFF2-40B4-BE49-F238E27FC236}">
                <a16:creationId xmlns:a16="http://schemas.microsoft.com/office/drawing/2014/main" id="{56F32332-15A6-3948-B111-2BC489305AF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618116" y="3219825"/>
            <a:ext cx="5306949" cy="29662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47301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08678-6261-7740-BAEB-A30C95FDC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git: </a:t>
            </a:r>
            <a:r>
              <a:rPr lang="en" b="1" dirty="0"/>
              <a:t>Add / Remove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7C3F25-FCA4-0E4F-A9A8-03F2FA406E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11</a:t>
            </a:fld>
            <a:r>
              <a:rPr lang="en-AU"/>
              <a:t>-</a:t>
            </a:r>
          </a:p>
        </p:txBody>
      </p:sp>
      <p:sp>
        <p:nvSpPr>
          <p:cNvPr id="5" name="Shape 129">
            <a:extLst>
              <a:ext uri="{FF2B5EF4-FFF2-40B4-BE49-F238E27FC236}">
                <a16:creationId xmlns:a16="http://schemas.microsoft.com/office/drawing/2014/main" id="{2E6F0048-2262-EA4D-BA44-D24EEEE9B21D}"/>
              </a:ext>
            </a:extLst>
          </p:cNvPr>
          <p:cNvSpPr txBox="1">
            <a:spLocks/>
          </p:cNvSpPr>
          <p:nvPr/>
        </p:nvSpPr>
        <p:spPr>
          <a:xfrm>
            <a:off x="387900" y="1489824"/>
            <a:ext cx="8368200" cy="412909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85750" indent="-285750">
              <a:spcBef>
                <a:spcPts val="0"/>
              </a:spcBef>
              <a:buFont typeface="Arial" charset="0"/>
              <a:buChar char="•"/>
            </a:pPr>
            <a:r>
              <a:rPr lang="en-US" sz="2400" kern="0" dirty="0"/>
              <a:t>Adds or removes a file from your workspace to your local repository</a:t>
            </a:r>
          </a:p>
          <a:p>
            <a:pPr marL="285750" indent="-285750">
              <a:spcBef>
                <a:spcPts val="0"/>
              </a:spcBef>
              <a:buFont typeface="Arial" charset="0"/>
              <a:buChar char="•"/>
            </a:pPr>
            <a:endParaRPr lang="en-US" sz="2400" kern="0" dirty="0"/>
          </a:p>
          <a:p>
            <a:pPr marL="285750" indent="-285750">
              <a:buFont typeface="Arial" charset="0"/>
              <a:buChar char="•"/>
            </a:pPr>
            <a:r>
              <a:rPr lang="en-US" sz="2400" kern="0" dirty="0"/>
              <a:t>Files in local repository are called “staged”</a:t>
            </a:r>
          </a:p>
          <a:p>
            <a:pPr marL="285750" indent="-285750">
              <a:buFont typeface="Arial" charset="0"/>
              <a:buChar char="•"/>
            </a:pPr>
            <a:endParaRPr lang="en-US" sz="2400" kern="0" dirty="0"/>
          </a:p>
          <a:p>
            <a:pPr marL="285750" indent="-285750">
              <a:buFont typeface="Arial" charset="0"/>
              <a:buChar char="•"/>
            </a:pPr>
            <a:r>
              <a:rPr lang="en-US" sz="2400" kern="0" dirty="0"/>
              <a:t>Staged files have their contents monitored</a:t>
            </a:r>
          </a:p>
          <a:p>
            <a:pPr marL="285750" indent="-285750">
              <a:buFont typeface="Arial" charset="0"/>
              <a:buChar char="•"/>
            </a:pPr>
            <a:endParaRPr lang="en-US" sz="2400" kern="0" dirty="0"/>
          </a:p>
          <a:p>
            <a:pPr>
              <a:spcBef>
                <a:spcPts val="0"/>
              </a:spcBef>
              <a:buFontTx/>
              <a:buNone/>
            </a:pPr>
            <a:r>
              <a:rPr lang="en-US" sz="2400" kern="0" dirty="0">
                <a:solidFill>
                  <a:srgbClr val="00B050"/>
                </a:solidFill>
              </a:rPr>
              <a:t>Example command:</a:t>
            </a:r>
          </a:p>
          <a:p>
            <a:pPr indent="457200">
              <a:spcBef>
                <a:spcPts val="0"/>
              </a:spcBef>
              <a:buFontTx/>
              <a:buNone/>
            </a:pPr>
            <a:r>
              <a:rPr lang="en-US" sz="2400" b="1" kern="0" dirty="0">
                <a:solidFill>
                  <a:srgbClr val="00B050"/>
                </a:solidFill>
                <a:latin typeface="Cambria"/>
                <a:ea typeface="Cambria"/>
                <a:cs typeface="Cambria"/>
                <a:sym typeface="Cambria"/>
              </a:rPr>
              <a:t>git add </a:t>
            </a:r>
            <a:r>
              <a:rPr lang="en-US" sz="2400" kern="0" dirty="0">
                <a:solidFill>
                  <a:srgbClr val="00B050"/>
                </a:solidFill>
                <a:latin typeface="Cambria"/>
                <a:ea typeface="Cambria"/>
                <a:cs typeface="Cambria"/>
                <a:sym typeface="Cambria"/>
              </a:rPr>
              <a:t>filename    </a:t>
            </a:r>
            <a:r>
              <a:rPr lang="en-US" sz="2400" i="1" kern="0" dirty="0">
                <a:solidFill>
                  <a:schemeClr val="bg1">
                    <a:lumMod val="50000"/>
                  </a:schemeClr>
                </a:solidFill>
                <a:latin typeface="Cambria"/>
                <a:ea typeface="Cambria"/>
                <a:cs typeface="Cambria"/>
                <a:sym typeface="Cambria"/>
              </a:rPr>
              <a:t>or</a:t>
            </a:r>
            <a:r>
              <a:rPr lang="en-US" sz="2400" kern="0" dirty="0">
                <a:solidFill>
                  <a:srgbClr val="00B050"/>
                </a:solidFill>
                <a:latin typeface="Cambria"/>
                <a:ea typeface="Cambria"/>
                <a:cs typeface="Cambria"/>
                <a:sym typeface="Cambria"/>
              </a:rPr>
              <a:t>     </a:t>
            </a:r>
            <a:r>
              <a:rPr lang="en-US" sz="2400" b="1" kern="0" dirty="0">
                <a:solidFill>
                  <a:srgbClr val="00B050"/>
                </a:solidFill>
                <a:latin typeface="Cambria"/>
                <a:ea typeface="Cambria"/>
                <a:cs typeface="Cambria"/>
                <a:sym typeface="Cambria"/>
              </a:rPr>
              <a:t>git </a:t>
            </a:r>
            <a:r>
              <a:rPr lang="en-US" sz="2400" b="1" kern="0" dirty="0" err="1">
                <a:solidFill>
                  <a:srgbClr val="00B050"/>
                </a:solidFill>
                <a:latin typeface="Cambria"/>
                <a:ea typeface="Cambria"/>
                <a:cs typeface="Cambria"/>
                <a:sym typeface="Cambria"/>
              </a:rPr>
              <a:t>rm</a:t>
            </a:r>
            <a:r>
              <a:rPr lang="en-US" sz="2400" b="1" kern="0" dirty="0">
                <a:solidFill>
                  <a:srgbClr val="00B050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r>
              <a:rPr lang="en-US" sz="2400" kern="0" dirty="0">
                <a:solidFill>
                  <a:srgbClr val="00B050"/>
                </a:solidFill>
                <a:latin typeface="Cambria"/>
                <a:ea typeface="Cambria"/>
                <a:cs typeface="Cambria"/>
                <a:sym typeface="Cambria"/>
              </a:rPr>
              <a:t>filename</a:t>
            </a:r>
          </a:p>
        </p:txBody>
      </p:sp>
    </p:spTree>
    <p:extLst>
      <p:ext uri="{BB962C8B-B14F-4D97-AF65-F5344CB8AC3E}">
        <p14:creationId xmlns:p14="http://schemas.microsoft.com/office/powerpoint/2010/main" val="622916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698C2-BCD7-7C48-8392-3F6476AF7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</a:t>
            </a:r>
            <a:r>
              <a:rPr lang="en" dirty="0"/>
              <a:t>it </a:t>
            </a:r>
            <a:r>
              <a:rPr lang="en" b="1" dirty="0"/>
              <a:t>commit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1304A1-47BF-CE4A-BB1F-7BC1E11CCE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12</a:t>
            </a:fld>
            <a:r>
              <a:rPr lang="en-AU"/>
              <a:t>-</a:t>
            </a:r>
          </a:p>
        </p:txBody>
      </p:sp>
      <p:sp>
        <p:nvSpPr>
          <p:cNvPr id="5" name="Shape 135">
            <a:extLst>
              <a:ext uri="{FF2B5EF4-FFF2-40B4-BE49-F238E27FC236}">
                <a16:creationId xmlns:a16="http://schemas.microsoft.com/office/drawing/2014/main" id="{06E51028-6C6A-134F-8436-0E601830586E}"/>
              </a:ext>
            </a:extLst>
          </p:cNvPr>
          <p:cNvSpPr txBox="1">
            <a:spLocks/>
          </p:cNvSpPr>
          <p:nvPr/>
        </p:nvSpPr>
        <p:spPr>
          <a:xfrm>
            <a:off x="387899" y="1458475"/>
            <a:ext cx="8848865" cy="252569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buFontTx/>
              <a:buNone/>
            </a:pPr>
            <a:r>
              <a:rPr lang="en-AU" sz="2400" b="1" kern="0" dirty="0"/>
              <a:t>What it does:</a:t>
            </a:r>
            <a:r>
              <a:rPr lang="en-AU" sz="2400" kern="0" dirty="0"/>
              <a:t> This saves your changes to the local repository. </a:t>
            </a:r>
          </a:p>
          <a:p>
            <a:pPr>
              <a:spcBef>
                <a:spcPts val="0"/>
              </a:spcBef>
              <a:buFontTx/>
              <a:buNone/>
            </a:pPr>
            <a:endParaRPr lang="en-AU" sz="2400" kern="0" dirty="0"/>
          </a:p>
          <a:p>
            <a:pPr>
              <a:spcBef>
                <a:spcPts val="0"/>
              </a:spcBef>
              <a:buFontTx/>
              <a:buNone/>
            </a:pPr>
            <a:r>
              <a:rPr lang="en-AU" sz="2400" kern="0" dirty="0">
                <a:solidFill>
                  <a:srgbClr val="00B050"/>
                </a:solidFill>
              </a:rPr>
              <a:t>Example command:</a:t>
            </a:r>
          </a:p>
          <a:p>
            <a:pPr indent="457200">
              <a:spcBef>
                <a:spcPts val="0"/>
              </a:spcBef>
              <a:buFontTx/>
              <a:buNone/>
            </a:pPr>
            <a:r>
              <a:rPr lang="en-AU" sz="2400" b="1" kern="0" dirty="0">
                <a:solidFill>
                  <a:srgbClr val="00B050"/>
                </a:solidFill>
                <a:latin typeface="Cambria"/>
                <a:ea typeface="Cambria"/>
                <a:cs typeface="Cambria"/>
                <a:sym typeface="Cambria"/>
              </a:rPr>
              <a:t>git commit -m “</a:t>
            </a:r>
            <a:r>
              <a:rPr lang="en-AU" sz="2400" kern="0" dirty="0">
                <a:solidFill>
                  <a:srgbClr val="00B050"/>
                </a:solidFill>
                <a:latin typeface="Cambria"/>
                <a:ea typeface="Cambria"/>
                <a:cs typeface="Cambria"/>
                <a:sym typeface="Cambria"/>
              </a:rPr>
              <a:t>some message!</a:t>
            </a:r>
            <a:r>
              <a:rPr lang="en-AU" sz="2400" b="1" kern="0" dirty="0">
                <a:solidFill>
                  <a:srgbClr val="00B050"/>
                </a:solidFill>
                <a:latin typeface="Cambria"/>
                <a:ea typeface="Cambria"/>
                <a:cs typeface="Cambria"/>
                <a:sym typeface="Cambria"/>
              </a:rPr>
              <a:t>”</a:t>
            </a:r>
          </a:p>
          <a:p>
            <a:pPr>
              <a:spcBef>
                <a:spcPts val="0"/>
              </a:spcBef>
              <a:buFontTx/>
              <a:buNone/>
            </a:pPr>
            <a:endParaRPr lang="en-AU" sz="2400" kern="0" dirty="0"/>
          </a:p>
        </p:txBody>
      </p:sp>
    </p:spTree>
    <p:extLst>
      <p:ext uri="{BB962C8B-B14F-4D97-AF65-F5344CB8AC3E}">
        <p14:creationId xmlns:p14="http://schemas.microsoft.com/office/powerpoint/2010/main" val="3911724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0F4E2-713D-C145-9E8C-DF3B428FF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git </a:t>
            </a:r>
            <a:r>
              <a:rPr lang="en" b="1" dirty="0"/>
              <a:t>log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4C2700-3189-2444-9B92-72814B9E83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13</a:t>
            </a:fld>
            <a:r>
              <a:rPr lang="en-AU"/>
              <a:t>-</a:t>
            </a:r>
          </a:p>
        </p:txBody>
      </p:sp>
      <p:sp>
        <p:nvSpPr>
          <p:cNvPr id="5" name="Shape 141">
            <a:extLst>
              <a:ext uri="{FF2B5EF4-FFF2-40B4-BE49-F238E27FC236}">
                <a16:creationId xmlns:a16="http://schemas.microsoft.com/office/drawing/2014/main" id="{784634A3-0B9F-9F48-BB88-20941B13A85B}"/>
              </a:ext>
            </a:extLst>
          </p:cNvPr>
          <p:cNvSpPr txBox="1">
            <a:spLocks/>
          </p:cNvSpPr>
          <p:nvPr/>
        </p:nvSpPr>
        <p:spPr>
          <a:xfrm>
            <a:off x="387900" y="1118763"/>
            <a:ext cx="8368200" cy="204850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buFontTx/>
              <a:buNone/>
            </a:pPr>
            <a:r>
              <a:rPr lang="en-AU" sz="2400" b="1" kern="0" dirty="0"/>
              <a:t>What does it do:</a:t>
            </a:r>
            <a:r>
              <a:rPr lang="en-AU" sz="2400" kern="0" dirty="0"/>
              <a:t> Shows the history of commits into the system.</a:t>
            </a:r>
          </a:p>
          <a:p>
            <a:pPr>
              <a:spcBef>
                <a:spcPts val="0"/>
              </a:spcBef>
              <a:buFontTx/>
              <a:buNone/>
            </a:pPr>
            <a:endParaRPr lang="en-AU" sz="2400" kern="0" dirty="0"/>
          </a:p>
          <a:p>
            <a:pPr>
              <a:spcBef>
                <a:spcPts val="0"/>
              </a:spcBef>
              <a:buFontTx/>
              <a:buNone/>
            </a:pPr>
            <a:r>
              <a:rPr lang="en-AU" sz="2400" kern="0" dirty="0">
                <a:solidFill>
                  <a:srgbClr val="00B050"/>
                </a:solidFill>
              </a:rPr>
              <a:t>Example command:</a:t>
            </a:r>
          </a:p>
          <a:p>
            <a:pPr indent="457200">
              <a:spcBef>
                <a:spcPts val="0"/>
              </a:spcBef>
              <a:buFontTx/>
              <a:buNone/>
            </a:pPr>
            <a:r>
              <a:rPr lang="en-AU" sz="2400" b="1" kern="0" dirty="0">
                <a:solidFill>
                  <a:srgbClr val="00B050"/>
                </a:solidFill>
                <a:latin typeface="Cambria"/>
                <a:ea typeface="Cambria"/>
                <a:cs typeface="Cambria"/>
                <a:sym typeface="Cambria"/>
              </a:rPr>
              <a:t>git log</a:t>
            </a:r>
          </a:p>
        </p:txBody>
      </p:sp>
      <p:pic>
        <p:nvPicPr>
          <p:cNvPr id="6" name="Shape 142" descr="fa50bc30b8.png">
            <a:extLst>
              <a:ext uri="{FF2B5EF4-FFF2-40B4-BE49-F238E27FC236}">
                <a16:creationId xmlns:a16="http://schemas.microsoft.com/office/drawing/2014/main" id="{811A92F5-8D93-A044-8ACB-F5219D834F1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2140" y="2711857"/>
            <a:ext cx="6586330" cy="36359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21996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709B6-E04B-C848-83D5-C076C4129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git concept: </a:t>
            </a:r>
            <a:r>
              <a:rPr lang="en" b="1" dirty="0"/>
              <a:t>branching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707F9F-7B67-7648-99A3-EF40EB05DC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14</a:t>
            </a:fld>
            <a:r>
              <a:rPr lang="en-AU"/>
              <a:t>-</a:t>
            </a:r>
          </a:p>
        </p:txBody>
      </p:sp>
      <p:pic>
        <p:nvPicPr>
          <p:cNvPr id="5" name="Shape 149" descr="f6b968cd7b.png">
            <a:extLst>
              <a:ext uri="{FF2B5EF4-FFF2-40B4-BE49-F238E27FC236}">
                <a16:creationId xmlns:a16="http://schemas.microsoft.com/office/drawing/2014/main" id="{9B87B4E6-8E2E-3F43-9639-F7EF40E0B76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1454749"/>
            <a:ext cx="7951304" cy="46014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10988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C9CBB-39E0-6E47-8B2F-78D86DD5A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475ED2-951A-2244-9113-E584D0BB4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3221" y="0"/>
            <a:ext cx="5597557" cy="68580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C4CD0E-9A78-B04A-9F68-70D1822259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15</a:t>
            </a:fld>
            <a:r>
              <a:rPr lang="en-AU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9301941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8BD0A-0136-8549-A195-809E2DDFC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2800" dirty="0"/>
              <a:t>git on the </a:t>
            </a:r>
            <a:r>
              <a:rPr lang="en-AU" sz="2800" dirty="0" err="1"/>
              <a:t>UniMelb</a:t>
            </a:r>
            <a:r>
              <a:rPr lang="en-AU" sz="2800" dirty="0"/>
              <a:t> server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F3CA07-443E-9648-8835-84A0DD8FF8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16</a:t>
            </a:fld>
            <a:r>
              <a:rPr lang="en-AU"/>
              <a:t>-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84845626-43BF-1E49-B0A6-F55F092A5D45}"/>
              </a:ext>
            </a:extLst>
          </p:cNvPr>
          <p:cNvSpPr txBox="1">
            <a:spLocks/>
          </p:cNvSpPr>
          <p:nvPr/>
        </p:nvSpPr>
        <p:spPr>
          <a:xfrm>
            <a:off x="472440" y="1693916"/>
            <a:ext cx="8442960" cy="4428587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85750" indent="-285750">
              <a:spcAft>
                <a:spcPts val="400"/>
              </a:spcAft>
              <a:buFontTx/>
              <a:buChar char="-"/>
            </a:pPr>
            <a:r>
              <a:rPr lang="en-AU" sz="2200" kern="0" dirty="0">
                <a:latin typeface="Calibri" panose="020F0502020204030204" pitchFamily="34" charset="0"/>
                <a:cs typeface="Calibri" panose="020F0502020204030204" pitchFamily="34" charset="0"/>
              </a:rPr>
              <a:t>From lab computer, run </a:t>
            </a:r>
            <a:r>
              <a:rPr lang="en-AU" sz="2200" i="1" kern="0" dirty="0">
                <a:latin typeface="Calibri" panose="020F0502020204030204" pitchFamily="34" charset="0"/>
                <a:cs typeface="Calibri" panose="020F0502020204030204" pitchFamily="34" charset="0"/>
              </a:rPr>
              <a:t>Command Prompt</a:t>
            </a:r>
            <a:r>
              <a:rPr lang="en-AU" sz="2200" kern="0" dirty="0">
                <a:latin typeface="Calibri" panose="020F0502020204030204" pitchFamily="34" charset="0"/>
                <a:cs typeface="Calibri" panose="020F0502020204030204" pitchFamily="34" charset="0"/>
              </a:rPr>
              <a:t>, then </a:t>
            </a:r>
            <a:r>
              <a:rPr lang="en-AU" sz="2200" i="1" kern="0" dirty="0">
                <a:latin typeface="Calibri" panose="020F0502020204030204" pitchFamily="34" charset="0"/>
                <a:cs typeface="Calibri" panose="020F0502020204030204" pitchFamily="34" charset="0"/>
              </a:rPr>
              <a:t>any SSH client</a:t>
            </a:r>
            <a:endParaRPr lang="en-AU" sz="2200" kern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685800" lvl="1">
              <a:spcAft>
                <a:spcPts val="400"/>
              </a:spcAft>
              <a:buFontTx/>
              <a:buChar char="-"/>
            </a:pPr>
            <a:r>
              <a:rPr lang="en-AU" sz="1800" i="1" kern="0" dirty="0"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AU" sz="1800" kern="0" dirty="0" err="1">
                <a:latin typeface="Calibri" panose="020F0502020204030204" pitchFamily="34" charset="0"/>
                <a:cs typeface="Calibri" panose="020F0502020204030204" pitchFamily="34" charset="0"/>
              </a:rPr>
              <a:t>PuTTY</a:t>
            </a:r>
            <a:r>
              <a:rPr lang="en-AU" sz="1800" kern="0" dirty="0">
                <a:latin typeface="Calibri" panose="020F0502020204030204" pitchFamily="34" charset="0"/>
                <a:cs typeface="Calibri" panose="020F0502020204030204" pitchFamily="34" charset="0"/>
              </a:rPr>
              <a:t>/ </a:t>
            </a:r>
            <a:r>
              <a:rPr lang="en-AU" sz="1800" kern="0" dirty="0" err="1">
                <a:latin typeface="Calibri" panose="020F0502020204030204" pitchFamily="34" charset="0"/>
                <a:cs typeface="Calibri" panose="020F0502020204030204" pitchFamily="34" charset="0"/>
              </a:rPr>
              <a:t>MobaXterm</a:t>
            </a:r>
            <a:r>
              <a:rPr lang="en-AU" sz="1800" kern="0" dirty="0">
                <a:latin typeface="Calibri" panose="020F0502020204030204" pitchFamily="34" charset="0"/>
                <a:cs typeface="Calibri" panose="020F0502020204030204" pitchFamily="34" charset="0"/>
              </a:rPr>
              <a:t>/ Terminal/ </a:t>
            </a:r>
            <a:r>
              <a:rPr lang="en-AU" sz="1800" kern="0" dirty="0" err="1">
                <a:latin typeface="Calibri" panose="020F0502020204030204" pitchFamily="34" charset="0"/>
                <a:cs typeface="Calibri" panose="020F0502020204030204" pitchFamily="34" charset="0"/>
              </a:rPr>
              <a:t>Bitvise</a:t>
            </a:r>
            <a:r>
              <a:rPr lang="en-AU" sz="1800" kern="0" dirty="0">
                <a:latin typeface="Calibri" panose="020F0502020204030204" pitchFamily="34" charset="0"/>
                <a:cs typeface="Calibri" panose="020F0502020204030204" pitchFamily="34" charset="0"/>
              </a:rPr>
              <a:t>,) </a:t>
            </a:r>
          </a:p>
          <a:p>
            <a:pPr marL="685800" lvl="1">
              <a:spcAft>
                <a:spcPts val="400"/>
              </a:spcAft>
              <a:buFontTx/>
              <a:buChar char="-"/>
            </a:pPr>
            <a:endParaRPr lang="en-AU" sz="1800" kern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spcAft>
                <a:spcPts val="400"/>
              </a:spcAft>
              <a:buFontTx/>
              <a:buChar char="-"/>
            </a:pPr>
            <a:r>
              <a:rPr lang="en-AU" sz="2200" kern="0" dirty="0" err="1">
                <a:latin typeface="Calibri" panose="020F0502020204030204" pitchFamily="34" charset="0"/>
                <a:cs typeface="Calibri" panose="020F0502020204030204" pitchFamily="34" charset="0"/>
              </a:rPr>
              <a:t>ssh</a:t>
            </a:r>
            <a:r>
              <a:rPr lang="en-AU" sz="2200" kern="0" dirty="0">
                <a:latin typeface="Calibri" panose="020F0502020204030204" pitchFamily="34" charset="0"/>
                <a:cs typeface="Calibri" panose="020F0502020204030204" pitchFamily="34" charset="0"/>
              </a:rPr>
              <a:t> into Uni server </a:t>
            </a:r>
            <a:r>
              <a:rPr lang="en-AU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dimefox2.eng.unimelb.edu.au</a:t>
            </a:r>
          </a:p>
          <a:p>
            <a:pPr marL="285750" indent="-285750">
              <a:spcAft>
                <a:spcPts val="400"/>
              </a:spcAft>
              <a:buFontTx/>
              <a:buChar char="-"/>
            </a:pPr>
            <a:endParaRPr lang="en-AU" sz="2200" kern="0" dirty="0">
              <a:solidFill>
                <a:srgbClr val="00B05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spcAft>
                <a:spcPts val="400"/>
              </a:spcAft>
              <a:buFontTx/>
              <a:buChar char="-"/>
            </a:pPr>
            <a:r>
              <a:rPr lang="en-AU" sz="2200" kern="0" dirty="0">
                <a:latin typeface="Calibri" panose="020F0502020204030204" pitchFamily="34" charset="0"/>
                <a:cs typeface="Calibri" panose="020F0502020204030204" pitchFamily="34" charset="0"/>
              </a:rPr>
              <a:t>Login: </a:t>
            </a:r>
            <a:r>
              <a:rPr lang="en-AU" sz="2200" kern="0" dirty="0" err="1">
                <a:latin typeface="Calibri" panose="020F0502020204030204" pitchFamily="34" charset="0"/>
                <a:cs typeface="Calibri" panose="020F0502020204030204" pitchFamily="34" charset="0"/>
              </a:rPr>
              <a:t>ssh</a:t>
            </a:r>
            <a:r>
              <a:rPr lang="en-AU" sz="2200" kern="0" dirty="0">
                <a:latin typeface="Calibri" panose="020F0502020204030204" pitchFamily="34" charset="0"/>
                <a:cs typeface="Calibri" panose="020F0502020204030204" pitchFamily="34" charset="0"/>
              </a:rPr>
              <a:t> &lt;your </a:t>
            </a:r>
            <a:r>
              <a:rPr lang="en-AU" sz="2200" kern="0" dirty="0" err="1">
                <a:latin typeface="Calibri" panose="020F0502020204030204" pitchFamily="34" charset="0"/>
                <a:cs typeface="Calibri" panose="020F0502020204030204" pitchFamily="34" charset="0"/>
              </a:rPr>
              <a:t>LMSUsername</a:t>
            </a:r>
            <a:r>
              <a:rPr lang="en-AU" sz="2200" kern="0" dirty="0">
                <a:latin typeface="Calibri" panose="020F0502020204030204" pitchFamily="34" charset="0"/>
                <a:cs typeface="Calibri" panose="020F0502020204030204" pitchFamily="34" charset="0"/>
              </a:rPr>
              <a:t>&gt;@</a:t>
            </a:r>
            <a:r>
              <a:rPr lang="en-AU" sz="2200" dirty="0">
                <a:latin typeface="Calibri" panose="020F0502020204030204" pitchFamily="34" charset="0"/>
                <a:cs typeface="Calibri" panose="020F0502020204030204" pitchFamily="34" charset="0"/>
              </a:rPr>
              <a:t>dimefox2.eng.unimelb.edu.au&gt;</a:t>
            </a:r>
            <a:endParaRPr lang="en-AU" sz="2200" kern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spcAft>
                <a:spcPts val="400"/>
              </a:spcAft>
              <a:buFontTx/>
              <a:buChar char="-"/>
            </a:pPr>
            <a:endParaRPr lang="en-AU" sz="2200" kern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spcAft>
                <a:spcPts val="400"/>
              </a:spcAft>
              <a:buNone/>
            </a:pPr>
            <a:r>
              <a:rPr lang="en-AU" sz="2200" kern="0" dirty="0">
                <a:latin typeface="Calibri" panose="020F0502020204030204" pitchFamily="34" charset="0"/>
                <a:cs typeface="Calibri" panose="020F0502020204030204" pitchFamily="34" charset="0"/>
              </a:rPr>
              <a:t>			You now have access </a:t>
            </a:r>
            <a:r>
              <a:rPr lang="en-AU" sz="2200" kern="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</a:t>
            </a:r>
          </a:p>
          <a:p>
            <a:pPr marL="0" indent="0">
              <a:spcAft>
                <a:spcPts val="400"/>
              </a:spcAft>
              <a:buNone/>
            </a:pPr>
            <a:endParaRPr lang="en-AU" sz="2200" kern="0" dirty="0">
              <a:latin typeface="Calibri" panose="020F0502020204030204" pitchFamily="34" charset="0"/>
              <a:cs typeface="Calibri" panose="020F0502020204030204" pitchFamily="34" charset="0"/>
              <a:sym typeface="Wingdings" pitchFamily="2" charset="2"/>
            </a:endParaRPr>
          </a:p>
          <a:p>
            <a:pPr marL="317500" indent="0">
              <a:spcAft>
                <a:spcPts val="400"/>
              </a:spcAft>
              <a:buNone/>
            </a:pPr>
            <a:r>
              <a:rPr lang="en-AU" sz="2200" kern="0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- Go to LMS and follow the tutorial exercises</a:t>
            </a:r>
          </a:p>
          <a:p>
            <a:pPr marL="0" indent="0">
              <a:spcAft>
                <a:spcPts val="400"/>
              </a:spcAft>
              <a:buNone/>
            </a:pPr>
            <a:endParaRPr lang="en-AU" kern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66652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8BD0A-0136-8549-A195-809E2DDFC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z="2800" dirty="0"/>
              <a:t>git on the </a:t>
            </a:r>
            <a:r>
              <a:rPr lang="en-AU" sz="2800" dirty="0" err="1"/>
              <a:t>UniMelb</a:t>
            </a:r>
            <a:r>
              <a:rPr lang="en-AU" sz="2800" dirty="0"/>
              <a:t> server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F3CA07-443E-9648-8835-84A0DD8FF8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17</a:t>
            </a:fld>
            <a:r>
              <a:rPr lang="en-AU"/>
              <a:t>-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84845626-43BF-1E49-B0A6-F55F092A5D45}"/>
              </a:ext>
            </a:extLst>
          </p:cNvPr>
          <p:cNvSpPr txBox="1">
            <a:spLocks/>
          </p:cNvSpPr>
          <p:nvPr/>
        </p:nvSpPr>
        <p:spPr>
          <a:xfrm>
            <a:off x="311700" y="989351"/>
            <a:ext cx="8520600" cy="376253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79400" indent="0">
              <a:spcAft>
                <a:spcPts val="400"/>
              </a:spcAft>
              <a:buNone/>
            </a:pPr>
            <a:r>
              <a:rPr lang="en-AU" sz="2200" dirty="0">
                <a:solidFill>
                  <a:schemeClr val="tx2">
                    <a:lumMod val="75000"/>
                  </a:schemeClr>
                </a:solidFill>
              </a:rPr>
              <a:t>		Type these </a:t>
            </a:r>
            <a:r>
              <a:rPr lang="en-AU" sz="2200" dirty="0" err="1">
                <a:solidFill>
                  <a:schemeClr val="tx2">
                    <a:lumMod val="75000"/>
                  </a:schemeClr>
                </a:solidFill>
              </a:rPr>
              <a:t>unix</a:t>
            </a:r>
            <a:r>
              <a:rPr lang="en-AU" sz="2200" dirty="0">
                <a:solidFill>
                  <a:schemeClr val="tx2">
                    <a:lumMod val="75000"/>
                  </a:schemeClr>
                </a:solidFill>
              </a:rPr>
              <a:t> and git commands</a:t>
            </a:r>
            <a:r>
              <a:rPr lang="en-AU" sz="2200" kern="0" dirty="0"/>
              <a:t>:</a:t>
            </a:r>
            <a:endParaRPr lang="en-AU" kern="0" dirty="0"/>
          </a:p>
          <a:p>
            <a:pPr>
              <a:buFontTx/>
              <a:buNone/>
            </a:pPr>
            <a:r>
              <a:rPr lang="en-US" sz="2400" b="1" dirty="0">
                <a:solidFill>
                  <a:srgbClr val="0000FF"/>
                </a:solidFill>
              </a:rPr>
              <a:t>1.</a:t>
            </a:r>
            <a:r>
              <a:rPr lang="en-AU" sz="2400" b="1" dirty="0">
                <a:solidFill>
                  <a:schemeClr val="tx2">
                    <a:lumMod val="75000"/>
                  </a:schemeClr>
                </a:solidFill>
              </a:rPr>
              <a:t>  </a:t>
            </a:r>
            <a:r>
              <a:rPr lang="en-AU" sz="2400" b="1" kern="0" dirty="0" err="1"/>
              <a:t>mkdir</a:t>
            </a:r>
            <a:r>
              <a:rPr lang="en-AU" sz="2400" b="1" kern="0" dirty="0"/>
              <a:t> </a:t>
            </a:r>
            <a:r>
              <a:rPr lang="en-AU" sz="2400" b="1" kern="0" dirty="0" err="1"/>
              <a:t>testDir</a:t>
            </a:r>
            <a:endParaRPr lang="en-AU" sz="2400" b="1" kern="0" dirty="0"/>
          </a:p>
          <a:p>
            <a:pPr>
              <a:buFontTx/>
              <a:buNone/>
            </a:pPr>
            <a:endParaRPr lang="en-AU" b="1" kern="0" dirty="0"/>
          </a:p>
          <a:p>
            <a:pPr marL="0" indent="0">
              <a:buNone/>
            </a:pPr>
            <a:r>
              <a:rPr lang="en-US" sz="2400" b="1" dirty="0">
                <a:solidFill>
                  <a:srgbClr val="0000FF"/>
                </a:solidFill>
              </a:rPr>
              <a:t>2. </a:t>
            </a:r>
            <a:r>
              <a:rPr lang="en-AU" sz="24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AU" sz="2400" b="1" kern="0" dirty="0"/>
              <a:t>cd </a:t>
            </a:r>
            <a:r>
              <a:rPr lang="en-AU" sz="2400" b="1" kern="0" dirty="0" err="1"/>
              <a:t>testDir</a:t>
            </a:r>
            <a:endParaRPr lang="en-AU" sz="2400" b="1" kern="0" dirty="0"/>
          </a:p>
          <a:p>
            <a:pPr marL="457200" indent="-457200">
              <a:buFontTx/>
              <a:buAutoNum type="arabicPeriod" startAt="2"/>
            </a:pPr>
            <a:endParaRPr lang="en-AU" sz="2400" b="1" kern="0" dirty="0"/>
          </a:p>
          <a:p>
            <a:pPr marL="0" indent="0">
              <a:buNone/>
            </a:pPr>
            <a:r>
              <a:rPr lang="en-US" sz="2400" b="1" dirty="0">
                <a:solidFill>
                  <a:srgbClr val="0000FF"/>
                </a:solidFill>
              </a:rPr>
              <a:t>3.</a:t>
            </a:r>
            <a:r>
              <a:rPr lang="en-AU" sz="2400" b="1" dirty="0">
                <a:solidFill>
                  <a:schemeClr val="tx2">
                    <a:lumMod val="75000"/>
                  </a:schemeClr>
                </a:solidFill>
              </a:rPr>
              <a:t>  git </a:t>
            </a:r>
            <a:r>
              <a:rPr lang="en-AU" sz="2400" b="1" dirty="0" err="1">
                <a:solidFill>
                  <a:schemeClr val="tx2">
                    <a:lumMod val="75000"/>
                  </a:schemeClr>
                </a:solidFill>
              </a:rPr>
              <a:t>init</a:t>
            </a:r>
            <a:endParaRPr lang="en-AU" sz="2400" b="1" kern="0" dirty="0"/>
          </a:p>
          <a:p>
            <a:pPr>
              <a:buFontTx/>
              <a:buNone/>
            </a:pPr>
            <a:endParaRPr lang="en-AU" b="1" kern="0" dirty="0"/>
          </a:p>
          <a:p>
            <a:pPr>
              <a:buFontTx/>
              <a:buNone/>
            </a:pPr>
            <a:r>
              <a:rPr lang="en-US" sz="2400" b="1" dirty="0">
                <a:solidFill>
                  <a:srgbClr val="0000FF"/>
                </a:solidFill>
              </a:rPr>
              <a:t>4. </a:t>
            </a:r>
            <a:r>
              <a:rPr lang="en-AU" sz="24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AU" sz="2400" b="1" kern="0" dirty="0"/>
              <a:t>vim </a:t>
            </a:r>
            <a:r>
              <a:rPr lang="en-AU" sz="2400" b="1" kern="0" dirty="0" err="1"/>
              <a:t>testOne.txt</a:t>
            </a:r>
            <a:endParaRPr lang="en-AU" sz="2400" b="1" kern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0A49FE-1843-9A47-B1CF-C10F46641C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276" t="27301" r="54048" b="63387"/>
          <a:stretch/>
        </p:blipFill>
        <p:spPr>
          <a:xfrm>
            <a:off x="4846320" y="1641936"/>
            <a:ext cx="3442107" cy="1422402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66BA91D-2E77-BC40-84F2-BCE278200F46}"/>
              </a:ext>
            </a:extLst>
          </p:cNvPr>
          <p:cNvSpPr txBox="1">
            <a:spLocks/>
          </p:cNvSpPr>
          <p:nvPr/>
        </p:nvSpPr>
        <p:spPr>
          <a:xfrm>
            <a:off x="1211435" y="5160909"/>
            <a:ext cx="7338205" cy="113321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>
              <a:spcBef>
                <a:spcPts val="0"/>
              </a:spcBef>
              <a:spcAft>
                <a:spcPts val="400"/>
              </a:spcAft>
              <a:buFontTx/>
              <a:buNone/>
            </a:pPr>
            <a:r>
              <a:rPr lang="en-AU" sz="2000" kern="0" dirty="0">
                <a:solidFill>
                  <a:srgbClr val="00B050"/>
                </a:solidFill>
              </a:rPr>
              <a:t>Check </a:t>
            </a:r>
            <a:r>
              <a:rPr lang="en-AU" sz="2000" kern="0" dirty="0" err="1">
                <a:solidFill>
                  <a:srgbClr val="00B050"/>
                </a:solidFill>
              </a:rPr>
              <a:t>testOne.txt</a:t>
            </a:r>
            <a:r>
              <a:rPr lang="en-AU" sz="2000" kern="0" dirty="0">
                <a:solidFill>
                  <a:srgbClr val="00B050"/>
                </a:solidFill>
              </a:rPr>
              <a:t> exists:</a:t>
            </a:r>
          </a:p>
          <a:p>
            <a:pPr marL="0">
              <a:spcBef>
                <a:spcPts val="0"/>
              </a:spcBef>
              <a:spcAft>
                <a:spcPts val="400"/>
              </a:spcAft>
              <a:buFontTx/>
              <a:buNone/>
            </a:pPr>
            <a:r>
              <a:rPr lang="en-AU" sz="2000" b="1" kern="0" dirty="0">
                <a:solidFill>
                  <a:srgbClr val="00B050"/>
                </a:solidFill>
              </a:rPr>
              <a:t>	ls		</a:t>
            </a:r>
            <a:r>
              <a:rPr lang="en-AU" sz="2000" b="1" kern="0" dirty="0">
                <a:solidFill>
                  <a:schemeClr val="bg1">
                    <a:lumMod val="75000"/>
                  </a:schemeClr>
                </a:solidFill>
              </a:rPr>
              <a:t>LL</a:t>
            </a:r>
            <a:r>
              <a:rPr lang="en-AU" sz="2000" kern="0" dirty="0">
                <a:solidFill>
                  <a:schemeClr val="bg1">
                    <a:lumMod val="75000"/>
                  </a:schemeClr>
                </a:solidFill>
              </a:rPr>
              <a:t> (LL CAPITALISED) </a:t>
            </a:r>
          </a:p>
          <a:p>
            <a:pPr marL="0">
              <a:spcBef>
                <a:spcPts val="0"/>
              </a:spcBef>
              <a:buFontTx/>
              <a:buNone/>
            </a:pPr>
            <a:r>
              <a:rPr lang="en-AU" sz="2000" kern="0" dirty="0">
                <a:solidFill>
                  <a:srgbClr val="00B050"/>
                </a:solidFill>
              </a:rPr>
              <a:t>	to show the directory contents with the </a:t>
            </a:r>
            <a:r>
              <a:rPr lang="en-AU" sz="2000" kern="0" dirty="0" err="1">
                <a:solidFill>
                  <a:srgbClr val="00B050"/>
                </a:solidFill>
              </a:rPr>
              <a:t>testOne.txt</a:t>
            </a:r>
            <a:r>
              <a:rPr lang="en-AU" sz="2000" kern="0" dirty="0">
                <a:solidFill>
                  <a:srgbClr val="00B050"/>
                </a:solidFill>
              </a:rPr>
              <a:t> file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F991D19-F599-E94D-AC24-A501975C3908}"/>
              </a:ext>
            </a:extLst>
          </p:cNvPr>
          <p:cNvSpPr txBox="1">
            <a:spLocks/>
          </p:cNvSpPr>
          <p:nvPr/>
        </p:nvSpPr>
        <p:spPr>
          <a:xfrm>
            <a:off x="4652039" y="4303177"/>
            <a:ext cx="4202401" cy="451703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  <a:buNone/>
            </a:pPr>
            <a:r>
              <a:rPr lang="en-AU" sz="2000" kern="0" dirty="0">
                <a:solidFill>
                  <a:srgbClr val="00B050"/>
                </a:solidFill>
              </a:rPr>
              <a:t>create a file, and  save it, then exit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9ABB241-7116-A341-A821-E326AB58A275}"/>
              </a:ext>
            </a:extLst>
          </p:cNvPr>
          <p:cNvSpPr txBox="1">
            <a:spLocks/>
          </p:cNvSpPr>
          <p:nvPr/>
        </p:nvSpPr>
        <p:spPr>
          <a:xfrm>
            <a:off x="4632961" y="3301772"/>
            <a:ext cx="4511039" cy="6606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AU" sz="2000" kern="0" dirty="0">
                <a:solidFill>
                  <a:srgbClr val="00B050"/>
                </a:solidFill>
                <a:latin typeface="+mn-lt"/>
                <a:ea typeface="+mn-ea"/>
                <a:cs typeface="+mn-cs"/>
              </a:rPr>
              <a:t>create a local git repository in </a:t>
            </a:r>
            <a:r>
              <a:rPr lang="en-AU" sz="2000" kern="0" dirty="0" err="1">
                <a:solidFill>
                  <a:srgbClr val="00B050"/>
                </a:solidFill>
                <a:latin typeface="+mn-lt"/>
                <a:ea typeface="+mn-ea"/>
                <a:cs typeface="+mn-cs"/>
              </a:rPr>
              <a:t>testDir</a:t>
            </a:r>
            <a:endParaRPr lang="en-AU" sz="2000" kern="0" dirty="0">
              <a:solidFill>
                <a:srgbClr val="00B050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69642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128994-5993-BD4F-8885-466B4F0CA3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633537" y="6463662"/>
            <a:ext cx="2755232" cy="315388"/>
          </a:xfrm>
        </p:spPr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18</a:t>
            </a:fld>
            <a:r>
              <a:rPr lang="en-AU"/>
              <a:t>-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E0728EE-D59F-B74D-A0A1-66F073D87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git on the </a:t>
            </a:r>
            <a:r>
              <a:rPr lang="en-AU" dirty="0" err="1"/>
              <a:t>UniMelb</a:t>
            </a:r>
            <a:r>
              <a:rPr lang="en-AU" dirty="0"/>
              <a:t> server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5C194E29-7483-EB49-8971-BFE6E741479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2481" y="1163396"/>
            <a:ext cx="5538537" cy="5027814"/>
          </a:xfrm>
        </p:spPr>
        <p:txBody>
          <a:bodyPr/>
          <a:lstStyle/>
          <a:p>
            <a:pPr>
              <a:buNone/>
            </a:pPr>
            <a:endParaRPr lang="en-AU" sz="2400" b="1" dirty="0"/>
          </a:p>
          <a:p>
            <a:pPr>
              <a:buNone/>
            </a:pPr>
            <a:r>
              <a:rPr lang="en-US" sz="2400" b="1" dirty="0">
                <a:solidFill>
                  <a:srgbClr val="0000FF"/>
                </a:solidFill>
              </a:rPr>
              <a:t>5.</a:t>
            </a:r>
            <a:r>
              <a:rPr lang="en-AU" sz="2400" b="1" dirty="0">
                <a:solidFill>
                  <a:schemeClr val="tx2">
                    <a:lumMod val="75000"/>
                  </a:schemeClr>
                </a:solidFill>
              </a:rPr>
              <a:t>  </a:t>
            </a:r>
            <a:r>
              <a:rPr lang="en-AU" sz="2400" b="1" dirty="0"/>
              <a:t>git status</a:t>
            </a:r>
          </a:p>
          <a:p>
            <a:pPr>
              <a:buNone/>
            </a:pPr>
            <a:endParaRPr lang="en-AU" sz="2000" dirty="0"/>
          </a:p>
          <a:p>
            <a:pPr>
              <a:buNone/>
            </a:pPr>
            <a:endParaRPr lang="en-AU" sz="2000" dirty="0"/>
          </a:p>
          <a:p>
            <a:pPr marL="0" indent="0">
              <a:buNone/>
            </a:pPr>
            <a:r>
              <a:rPr lang="en-US" sz="2400" b="1" dirty="0">
                <a:solidFill>
                  <a:srgbClr val="0000FF"/>
                </a:solidFill>
              </a:rPr>
              <a:t>6.</a:t>
            </a:r>
            <a:r>
              <a:rPr lang="en-AU" sz="2400" b="1" dirty="0">
                <a:solidFill>
                  <a:schemeClr val="tx2">
                    <a:lumMod val="75000"/>
                  </a:schemeClr>
                </a:solidFill>
              </a:rPr>
              <a:t>  </a:t>
            </a:r>
            <a:r>
              <a:rPr lang="en-AU" sz="2400" b="1" dirty="0"/>
              <a:t>git add </a:t>
            </a:r>
            <a:r>
              <a:rPr lang="en-AU" sz="3200" b="1" dirty="0"/>
              <a:t>.</a:t>
            </a:r>
          </a:p>
          <a:p>
            <a:pPr marL="0" indent="0">
              <a:buNone/>
            </a:pPr>
            <a:r>
              <a:rPr lang="en-US" sz="2400" b="1" dirty="0">
                <a:solidFill>
                  <a:srgbClr val="0000FF"/>
                </a:solidFill>
              </a:rPr>
              <a:t>   </a:t>
            </a:r>
            <a:r>
              <a:rPr lang="en-AU" sz="2400" b="1" dirty="0">
                <a:solidFill>
                  <a:schemeClr val="tx2">
                    <a:lumMod val="75000"/>
                  </a:schemeClr>
                </a:solidFill>
              </a:rPr>
              <a:t>  </a:t>
            </a:r>
            <a:r>
              <a:rPr lang="en-AU" sz="2400" b="1" dirty="0"/>
              <a:t>git status</a:t>
            </a:r>
          </a:p>
          <a:p>
            <a:pPr>
              <a:buNone/>
            </a:pPr>
            <a:endParaRPr lang="en-AU" sz="2400" b="1" dirty="0"/>
          </a:p>
          <a:p>
            <a:pPr>
              <a:buNone/>
            </a:pPr>
            <a:r>
              <a:rPr lang="en-US" sz="2400" b="1" dirty="0">
                <a:solidFill>
                  <a:srgbClr val="0000FF"/>
                </a:solidFill>
              </a:rPr>
              <a:t>7.</a:t>
            </a:r>
            <a:r>
              <a:rPr lang="en-AU" sz="2400" b="1" dirty="0">
                <a:solidFill>
                  <a:schemeClr val="tx2">
                    <a:lumMod val="75000"/>
                  </a:schemeClr>
                </a:solidFill>
              </a:rPr>
              <a:t>  </a:t>
            </a:r>
            <a:r>
              <a:rPr lang="en-AU" sz="2400" b="1" dirty="0"/>
              <a:t>git commit –m “</a:t>
            </a:r>
            <a:r>
              <a:rPr lang="en-AU" sz="2400" b="1" i="1" dirty="0">
                <a:solidFill>
                  <a:srgbClr val="0000FF"/>
                </a:solidFill>
              </a:rPr>
              <a:t>I commit this file</a:t>
            </a:r>
            <a:r>
              <a:rPr lang="en-AU" sz="2400" b="1" dirty="0"/>
              <a:t>”</a:t>
            </a:r>
          </a:p>
          <a:p>
            <a:pPr>
              <a:buNone/>
            </a:pPr>
            <a:r>
              <a:rPr lang="en-US" sz="2400" b="1" dirty="0">
                <a:solidFill>
                  <a:srgbClr val="0000FF"/>
                </a:solidFill>
              </a:rPr>
              <a:t>    </a:t>
            </a:r>
            <a:r>
              <a:rPr lang="en-AU" sz="24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AU" sz="2400" b="1" dirty="0"/>
              <a:t>git status</a:t>
            </a:r>
          </a:p>
          <a:p>
            <a:pPr>
              <a:buNone/>
            </a:pPr>
            <a:endParaRPr lang="en-AU" sz="2400" b="1" dirty="0"/>
          </a:p>
          <a:p>
            <a:pPr>
              <a:buNone/>
            </a:pPr>
            <a:r>
              <a:rPr lang="en-US" sz="2400" b="1" dirty="0">
                <a:solidFill>
                  <a:srgbClr val="0000FF"/>
                </a:solidFill>
              </a:rPr>
              <a:t>8.</a:t>
            </a:r>
            <a:r>
              <a:rPr lang="en-AU" sz="2400" b="1" dirty="0">
                <a:solidFill>
                  <a:schemeClr val="tx2">
                    <a:lumMod val="75000"/>
                  </a:schemeClr>
                </a:solidFill>
              </a:rPr>
              <a:t>  </a:t>
            </a:r>
            <a:r>
              <a:rPr lang="en-AU" sz="2400" b="1" dirty="0"/>
              <a:t>git log</a:t>
            </a:r>
          </a:p>
          <a:p>
            <a:pPr>
              <a:buNone/>
            </a:pPr>
            <a:endParaRPr lang="en-AU" sz="2400" b="1" dirty="0"/>
          </a:p>
          <a:p>
            <a:pPr>
              <a:buNone/>
            </a:pPr>
            <a:endParaRPr lang="en-AU" sz="240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4E9F415F-6151-6D4F-ACD7-399AF48299F0}"/>
              </a:ext>
            </a:extLst>
          </p:cNvPr>
          <p:cNvSpPr txBox="1">
            <a:spLocks/>
          </p:cNvSpPr>
          <p:nvPr/>
        </p:nvSpPr>
        <p:spPr>
          <a:xfrm>
            <a:off x="5002559" y="1529496"/>
            <a:ext cx="3348961" cy="771743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  <a:buNone/>
            </a:pPr>
            <a:r>
              <a:rPr lang="en-AU" sz="2000" kern="0" dirty="0">
                <a:solidFill>
                  <a:srgbClr val="00B050"/>
                </a:solidFill>
              </a:rPr>
              <a:t>Check file’s git status</a:t>
            </a:r>
          </a:p>
          <a:p>
            <a:pPr>
              <a:buFontTx/>
              <a:buNone/>
            </a:pPr>
            <a:r>
              <a:rPr lang="en-AU" sz="2000" kern="0" dirty="0">
                <a:solidFill>
                  <a:srgbClr val="00B050"/>
                </a:solidFill>
              </a:rPr>
              <a:t>untracked file: </a:t>
            </a:r>
            <a:r>
              <a:rPr lang="en-AU" sz="2000" b="1" kern="0" dirty="0" err="1">
                <a:solidFill>
                  <a:srgbClr val="00B050"/>
                </a:solidFill>
              </a:rPr>
              <a:t>testOne.txt</a:t>
            </a:r>
            <a:endParaRPr lang="en-AU" sz="2000" kern="0" dirty="0">
              <a:solidFill>
                <a:srgbClr val="00B050"/>
              </a:solidFill>
            </a:endParaRP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A6D740E-3119-D04A-9D35-8CF251B616B7}"/>
              </a:ext>
            </a:extLst>
          </p:cNvPr>
          <p:cNvSpPr txBox="1">
            <a:spLocks/>
          </p:cNvSpPr>
          <p:nvPr/>
        </p:nvSpPr>
        <p:spPr>
          <a:xfrm>
            <a:off x="5048279" y="3099217"/>
            <a:ext cx="3684241" cy="53370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  <a:buNone/>
            </a:pPr>
            <a:r>
              <a:rPr lang="en-AU" sz="2000" kern="0" dirty="0">
                <a:solidFill>
                  <a:srgbClr val="00B050"/>
                </a:solidFill>
              </a:rPr>
              <a:t>file has been staged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F4AA904-EAF8-5340-8D8C-BB2AEB4DFBB1}"/>
              </a:ext>
            </a:extLst>
          </p:cNvPr>
          <p:cNvSpPr txBox="1">
            <a:spLocks/>
          </p:cNvSpPr>
          <p:nvPr/>
        </p:nvSpPr>
        <p:spPr>
          <a:xfrm>
            <a:off x="5048279" y="4699417"/>
            <a:ext cx="3089881" cy="533708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  <a:buNone/>
            </a:pPr>
            <a:r>
              <a:rPr lang="en-AU" sz="2000" kern="0" dirty="0">
                <a:solidFill>
                  <a:srgbClr val="00B050"/>
                </a:solidFill>
              </a:rPr>
              <a:t>file has been checked in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D6D7586-498C-D540-A2CE-2158A800FE88}"/>
              </a:ext>
            </a:extLst>
          </p:cNvPr>
          <p:cNvSpPr txBox="1">
            <a:spLocks/>
          </p:cNvSpPr>
          <p:nvPr/>
        </p:nvSpPr>
        <p:spPr>
          <a:xfrm>
            <a:off x="5012793" y="2208531"/>
            <a:ext cx="3994047" cy="77850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AU" sz="2000" dirty="0"/>
              <a:t>This file has </a:t>
            </a:r>
            <a:r>
              <a:rPr lang="en-AU" sz="2000" b="1" dirty="0">
                <a:solidFill>
                  <a:srgbClr val="00B050"/>
                </a:solidFill>
              </a:rPr>
              <a:t>not</a:t>
            </a:r>
            <a:r>
              <a:rPr lang="en-AU" sz="2000" dirty="0"/>
              <a:t> been “staged”, the contents are not tracked yet.</a:t>
            </a:r>
          </a:p>
        </p:txBody>
      </p:sp>
    </p:spTree>
    <p:extLst>
      <p:ext uri="{BB962C8B-B14F-4D97-AF65-F5344CB8AC3E}">
        <p14:creationId xmlns:p14="http://schemas.microsoft.com/office/powerpoint/2010/main" val="1564688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840AB-8490-654B-882C-7EDEDD3F5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git on the </a:t>
            </a:r>
            <a:r>
              <a:rPr lang="en-AU" dirty="0" err="1"/>
              <a:t>UniMelb</a:t>
            </a:r>
            <a:r>
              <a:rPr lang="en-AU" dirty="0"/>
              <a:t> server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1D9889-BD1D-284F-9C82-F89EC576F8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19</a:t>
            </a:fld>
            <a:r>
              <a:rPr lang="en-AU"/>
              <a:t>-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CFA0C318-8778-C843-B06E-71827DCEC1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92579" y="1223357"/>
            <a:ext cx="5538537" cy="5027814"/>
          </a:xfrm>
        </p:spPr>
        <p:txBody>
          <a:bodyPr/>
          <a:lstStyle/>
          <a:p>
            <a:pPr>
              <a:buNone/>
            </a:pPr>
            <a:r>
              <a:rPr lang="en-US" sz="2400" b="1" dirty="0">
                <a:solidFill>
                  <a:srgbClr val="0000FF"/>
                </a:solidFill>
              </a:rPr>
              <a:t>9.</a:t>
            </a:r>
            <a:r>
              <a:rPr lang="en-AU" sz="24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AU" sz="2400" b="1" dirty="0"/>
              <a:t>vim </a:t>
            </a:r>
            <a:r>
              <a:rPr lang="en-AU" sz="2400" b="1" dirty="0" err="1"/>
              <a:t>testOne.txt</a:t>
            </a:r>
            <a:endParaRPr lang="en-AU" sz="2400" b="1" dirty="0"/>
          </a:p>
          <a:p>
            <a:pPr>
              <a:buNone/>
            </a:pPr>
            <a:endParaRPr lang="en-AU" sz="2400" b="1" dirty="0"/>
          </a:p>
          <a:p>
            <a:pPr>
              <a:buNone/>
            </a:pPr>
            <a:r>
              <a:rPr lang="en-US" sz="2400" b="1" dirty="0">
                <a:solidFill>
                  <a:srgbClr val="0000FF"/>
                </a:solidFill>
              </a:rPr>
              <a:t>10.</a:t>
            </a:r>
            <a:r>
              <a:rPr lang="en-AU" sz="24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AU" sz="2400" b="1" dirty="0"/>
              <a:t>git status</a:t>
            </a:r>
          </a:p>
          <a:p>
            <a:pPr>
              <a:buNone/>
            </a:pPr>
            <a:endParaRPr lang="en-AU" sz="2400" b="1" dirty="0"/>
          </a:p>
          <a:p>
            <a:pPr>
              <a:buNone/>
            </a:pPr>
            <a:r>
              <a:rPr lang="en-US" sz="2400" b="1" dirty="0">
                <a:solidFill>
                  <a:srgbClr val="0000FF"/>
                </a:solidFill>
              </a:rPr>
              <a:t>11.</a:t>
            </a:r>
            <a:r>
              <a:rPr lang="en-AU" sz="24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AU" sz="2400" b="1" dirty="0"/>
              <a:t>git commit –m “</a:t>
            </a:r>
            <a:r>
              <a:rPr lang="en-AU" sz="2400" b="1" i="1" dirty="0">
                <a:solidFill>
                  <a:srgbClr val="00B050"/>
                </a:solidFill>
              </a:rPr>
              <a:t>second commit</a:t>
            </a:r>
            <a:r>
              <a:rPr lang="en-AU" sz="2400" b="1" dirty="0"/>
              <a:t>”</a:t>
            </a:r>
          </a:p>
          <a:p>
            <a:pPr>
              <a:buNone/>
            </a:pPr>
            <a:endParaRPr lang="en-AU" sz="2400" b="1" dirty="0"/>
          </a:p>
          <a:p>
            <a:pPr>
              <a:buNone/>
            </a:pPr>
            <a:r>
              <a:rPr lang="en-US" sz="2400" b="1" dirty="0">
                <a:solidFill>
                  <a:srgbClr val="0000FF"/>
                </a:solidFill>
              </a:rPr>
              <a:t>12.</a:t>
            </a:r>
            <a:r>
              <a:rPr lang="en-AU" sz="24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AU" sz="2400" b="1" dirty="0"/>
              <a:t>git status</a:t>
            </a:r>
          </a:p>
          <a:p>
            <a:pPr>
              <a:buNone/>
            </a:pPr>
            <a:endParaRPr lang="en-AU" sz="2400" b="1" dirty="0"/>
          </a:p>
          <a:p>
            <a:pPr>
              <a:buNone/>
            </a:pPr>
            <a:r>
              <a:rPr lang="en-US" sz="2400" b="1" dirty="0">
                <a:solidFill>
                  <a:srgbClr val="0000FF"/>
                </a:solidFill>
              </a:rPr>
              <a:t>13.</a:t>
            </a:r>
            <a:r>
              <a:rPr lang="en-AU" sz="24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AU" sz="2400" b="1" dirty="0"/>
              <a:t>git log</a:t>
            </a:r>
          </a:p>
          <a:p>
            <a:pPr>
              <a:buNone/>
            </a:pPr>
            <a:endParaRPr lang="en-AU" sz="2400" b="1" dirty="0"/>
          </a:p>
          <a:p>
            <a:pPr>
              <a:buNone/>
            </a:pPr>
            <a:r>
              <a:rPr lang="en-AU" sz="2400" b="1" dirty="0">
                <a:solidFill>
                  <a:srgbClr val="0000FF"/>
                </a:solidFill>
              </a:rPr>
              <a:t>14</a:t>
            </a:r>
            <a:r>
              <a:rPr lang="en-AU" sz="2400" b="1" dirty="0"/>
              <a:t>. git </a:t>
            </a:r>
            <a:r>
              <a:rPr lang="en-AU" sz="2400" b="1" dirty="0" err="1"/>
              <a:t>rm</a:t>
            </a:r>
            <a:r>
              <a:rPr lang="en-AU" sz="2400" b="1" dirty="0"/>
              <a:t> </a:t>
            </a:r>
            <a:r>
              <a:rPr lang="en-AU" sz="2400" b="1" dirty="0" err="1"/>
              <a:t>testOne.txt</a:t>
            </a:r>
            <a:endParaRPr lang="en-AU" sz="2400" b="1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B75A28C-5F17-9E43-98E3-018A012A4ACE}"/>
              </a:ext>
            </a:extLst>
          </p:cNvPr>
          <p:cNvSpPr txBox="1">
            <a:spLocks/>
          </p:cNvSpPr>
          <p:nvPr/>
        </p:nvSpPr>
        <p:spPr>
          <a:xfrm>
            <a:off x="3973191" y="2152267"/>
            <a:ext cx="3956605" cy="6176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AU" sz="2000" dirty="0">
                <a:solidFill>
                  <a:srgbClr val="00B050"/>
                </a:solidFill>
              </a:rPr>
              <a:t>check file’s git status</a:t>
            </a:r>
            <a:endParaRPr lang="en-AU" sz="2400" dirty="0">
              <a:solidFill>
                <a:srgbClr val="00B050"/>
              </a:solidFill>
            </a:endParaRP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44AB4BEA-0E94-474F-87FC-029E71E4B14B}"/>
              </a:ext>
            </a:extLst>
          </p:cNvPr>
          <p:cNvSpPr txBox="1">
            <a:spLocks/>
          </p:cNvSpPr>
          <p:nvPr/>
        </p:nvSpPr>
        <p:spPr>
          <a:xfrm>
            <a:off x="3950999" y="1255177"/>
            <a:ext cx="4202401" cy="451703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  <a:buNone/>
            </a:pPr>
            <a:r>
              <a:rPr lang="en-AU" sz="2000" kern="0" dirty="0">
                <a:solidFill>
                  <a:srgbClr val="00B050"/>
                </a:solidFill>
              </a:rPr>
              <a:t>update file, and  save it, then exit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8725C8D-EB23-F34C-BBB1-7659C17595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865" t="39365" r="35476" b="28606"/>
          <a:stretch/>
        </p:blipFill>
        <p:spPr>
          <a:xfrm>
            <a:off x="4545497" y="3715182"/>
            <a:ext cx="4278434" cy="2151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165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F5B286-CE2A-6949-8A76-C03922B5E3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2</a:t>
            </a:fld>
            <a:r>
              <a:rPr lang="en-AU"/>
              <a:t>-</a:t>
            </a:r>
          </a:p>
        </p:txBody>
      </p:sp>
      <p:sp>
        <p:nvSpPr>
          <p:cNvPr id="5" name="Shape 69">
            <a:extLst>
              <a:ext uri="{FF2B5EF4-FFF2-40B4-BE49-F238E27FC236}">
                <a16:creationId xmlns:a16="http://schemas.microsoft.com/office/drawing/2014/main" id="{795859F8-B504-7E47-8DDC-724530357805}"/>
              </a:ext>
            </a:extLst>
          </p:cNvPr>
          <p:cNvSpPr txBox="1">
            <a:spLocks/>
          </p:cNvSpPr>
          <p:nvPr/>
        </p:nvSpPr>
        <p:spPr bwMode="auto">
          <a:xfrm>
            <a:off x="2510615" y="131454"/>
            <a:ext cx="5196471" cy="68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pPr>
              <a:spcBef>
                <a:spcPts val="0"/>
              </a:spcBef>
            </a:pPr>
            <a:r>
              <a:rPr lang="en" kern="0" dirty="0"/>
              <a:t>Today’s aim</a:t>
            </a:r>
          </a:p>
        </p:txBody>
      </p:sp>
      <p:sp>
        <p:nvSpPr>
          <p:cNvPr id="10" name="Shape 70">
            <a:extLst>
              <a:ext uri="{FF2B5EF4-FFF2-40B4-BE49-F238E27FC236}">
                <a16:creationId xmlns:a16="http://schemas.microsoft.com/office/drawing/2014/main" id="{E37203A4-E9BE-3C40-AFF2-92A143C977B5}"/>
              </a:ext>
            </a:extLst>
          </p:cNvPr>
          <p:cNvSpPr txBox="1">
            <a:spLocks/>
          </p:cNvSpPr>
          <p:nvPr/>
        </p:nvSpPr>
        <p:spPr>
          <a:xfrm>
            <a:off x="1055356" y="5560784"/>
            <a:ext cx="6606949" cy="787697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ctr">
              <a:lnSpc>
                <a:spcPct val="115000"/>
              </a:lnSpc>
              <a:spcBef>
                <a:spcPts val="0"/>
              </a:spcBef>
              <a:buFontTx/>
              <a:buNone/>
            </a:pPr>
            <a:r>
              <a:rPr lang="en" sz="3000" kern="0" dirty="0"/>
              <a:t>Then the </a:t>
            </a:r>
            <a:r>
              <a:rPr lang="en" sz="3000" b="1" kern="0" dirty="0">
                <a:solidFill>
                  <a:srgbClr val="0000FF"/>
                </a:solidFill>
              </a:rPr>
              <a:t>worksheet </a:t>
            </a:r>
            <a:r>
              <a:rPr lang="en" sz="3000" kern="0" dirty="0"/>
              <a:t> activities</a:t>
            </a:r>
          </a:p>
        </p:txBody>
      </p:sp>
      <p:sp>
        <p:nvSpPr>
          <p:cNvPr id="7" name="Shape 70">
            <a:extLst>
              <a:ext uri="{FF2B5EF4-FFF2-40B4-BE49-F238E27FC236}">
                <a16:creationId xmlns:a16="http://schemas.microsoft.com/office/drawing/2014/main" id="{86774D88-78A0-C94F-BDB1-36622C20D872}"/>
              </a:ext>
            </a:extLst>
          </p:cNvPr>
          <p:cNvSpPr txBox="1">
            <a:spLocks/>
          </p:cNvSpPr>
          <p:nvPr/>
        </p:nvSpPr>
        <p:spPr>
          <a:xfrm>
            <a:off x="692700" y="1655796"/>
            <a:ext cx="5212800" cy="185106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ctr">
              <a:lnSpc>
                <a:spcPct val="115000"/>
              </a:lnSpc>
              <a:spcBef>
                <a:spcPts val="0"/>
              </a:spcBef>
              <a:buFontTx/>
              <a:buNone/>
            </a:pPr>
            <a:r>
              <a:rPr lang="en-US" sz="3000" kern="0" dirty="0"/>
              <a:t>Become familiar with</a:t>
            </a:r>
            <a:r>
              <a:rPr lang="en-US" sz="3000" kern="0" dirty="0">
                <a:solidFill>
                  <a:schemeClr val="accent5"/>
                </a:solidFill>
              </a:rPr>
              <a:t> </a:t>
            </a:r>
          </a:p>
          <a:p>
            <a:pPr algn="ctr">
              <a:lnSpc>
                <a:spcPct val="115000"/>
              </a:lnSpc>
              <a:spcBef>
                <a:spcPts val="0"/>
              </a:spcBef>
              <a:buFontTx/>
              <a:buNone/>
            </a:pPr>
            <a:r>
              <a:rPr lang="en-US" sz="3000" kern="0" dirty="0">
                <a:solidFill>
                  <a:srgbClr val="00B050"/>
                </a:solidFill>
              </a:rPr>
              <a:t>GIT</a:t>
            </a:r>
          </a:p>
          <a:p>
            <a:pPr algn="ctr">
              <a:lnSpc>
                <a:spcPct val="115000"/>
              </a:lnSpc>
              <a:spcBef>
                <a:spcPts val="0"/>
              </a:spcBef>
              <a:buFontTx/>
              <a:buNone/>
            </a:pPr>
            <a:r>
              <a:rPr lang="en-US" sz="3000" i="1" kern="0" dirty="0">
                <a:solidFill>
                  <a:schemeClr val="tx2">
                    <a:lumMod val="75000"/>
                  </a:schemeClr>
                </a:solidFill>
              </a:rPr>
              <a:t>and </a:t>
            </a:r>
            <a:r>
              <a:rPr lang="en-US" sz="3000" i="1" kern="0" dirty="0" err="1">
                <a:solidFill>
                  <a:schemeClr val="tx2">
                    <a:lumMod val="75000"/>
                  </a:schemeClr>
                </a:solidFill>
              </a:rPr>
              <a:t>octocat</a:t>
            </a:r>
            <a:r>
              <a:rPr lang="en-US" sz="3000" i="1" kern="0" dirty="0">
                <a:solidFill>
                  <a:schemeClr val="tx2">
                    <a:lumMod val="75000"/>
                  </a:schemeClr>
                </a:solidFill>
              </a:rPr>
              <a:t> ….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BCE11A-4456-BB49-8489-618C5887DA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2" t="19040"/>
          <a:stretch/>
        </p:blipFill>
        <p:spPr>
          <a:xfrm>
            <a:off x="5303574" y="3034891"/>
            <a:ext cx="2882900" cy="2241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2209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A0BDCE-85D0-4843-9240-588B02C55B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20</a:t>
            </a:fld>
            <a:r>
              <a:rPr lang="en-AU"/>
              <a:t>-</a:t>
            </a:r>
          </a:p>
        </p:txBody>
      </p:sp>
      <p:sp>
        <p:nvSpPr>
          <p:cNvPr id="5" name="Shape 99">
            <a:extLst>
              <a:ext uri="{FF2B5EF4-FFF2-40B4-BE49-F238E27FC236}">
                <a16:creationId xmlns:a16="http://schemas.microsoft.com/office/drawing/2014/main" id="{2FDAA389-2FD8-124C-A0BC-B6C1EAA006F6}"/>
              </a:ext>
            </a:extLst>
          </p:cNvPr>
          <p:cNvSpPr txBox="1">
            <a:spLocks/>
          </p:cNvSpPr>
          <p:nvPr/>
        </p:nvSpPr>
        <p:spPr bwMode="auto">
          <a:xfrm>
            <a:off x="3349245" y="1545568"/>
            <a:ext cx="2404786" cy="19782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" sz="6000" kern="0" dirty="0">
                <a:solidFill>
                  <a:srgbClr val="00B050"/>
                </a:solidFill>
              </a:rPr>
              <a:t>Done!</a:t>
            </a:r>
          </a:p>
        </p:txBody>
      </p:sp>
      <p:sp>
        <p:nvSpPr>
          <p:cNvPr id="6" name="Shape 155">
            <a:extLst>
              <a:ext uri="{FF2B5EF4-FFF2-40B4-BE49-F238E27FC236}">
                <a16:creationId xmlns:a16="http://schemas.microsoft.com/office/drawing/2014/main" id="{04D035D9-074F-3D47-ABCE-4D8DE8388D8F}"/>
              </a:ext>
            </a:extLst>
          </p:cNvPr>
          <p:cNvSpPr txBox="1">
            <a:spLocks/>
          </p:cNvSpPr>
          <p:nvPr/>
        </p:nvSpPr>
        <p:spPr>
          <a:xfrm>
            <a:off x="341760" y="3440405"/>
            <a:ext cx="8623822" cy="262586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buFontTx/>
              <a:buNone/>
            </a:pPr>
            <a:r>
              <a:rPr lang="en-AU" sz="2000" kern="0" dirty="0"/>
              <a:t>References:</a:t>
            </a:r>
          </a:p>
          <a:p>
            <a:pPr>
              <a:spcBef>
                <a:spcPts val="0"/>
              </a:spcBef>
              <a:buFontTx/>
              <a:buNone/>
            </a:pPr>
            <a:endParaRPr lang="en-AU" sz="2000" kern="0" dirty="0"/>
          </a:p>
          <a:p>
            <a:pPr>
              <a:spcBef>
                <a:spcPts val="0"/>
              </a:spcBef>
              <a:buFontTx/>
              <a:buNone/>
            </a:pPr>
            <a:r>
              <a:rPr lang="en-AU" sz="1800" u="sng" kern="0" dirty="0">
                <a:solidFill>
                  <a:srgbClr val="00B050"/>
                </a:solidFill>
                <a:hlinkClick r:id="rId2"/>
              </a:rPr>
              <a:t>https://www.atlassian.com/git/tutorials</a:t>
            </a:r>
          </a:p>
          <a:p>
            <a:pPr>
              <a:spcBef>
                <a:spcPts val="0"/>
              </a:spcBef>
              <a:buFontTx/>
              <a:buNone/>
            </a:pPr>
            <a:endParaRPr lang="en-AU" sz="1800" u="sng" kern="0" dirty="0">
              <a:solidFill>
                <a:srgbClr val="00B050"/>
              </a:solidFill>
              <a:hlinkClick r:id="rId2"/>
            </a:endParaRPr>
          </a:p>
          <a:p>
            <a:pPr>
              <a:spcBef>
                <a:spcPts val="0"/>
              </a:spcBef>
              <a:buFontTx/>
              <a:buNone/>
            </a:pPr>
            <a:r>
              <a:rPr lang="en-AU" sz="1800" u="sng" kern="0" dirty="0">
                <a:solidFill>
                  <a:srgbClr val="00B050"/>
                </a:solidFill>
                <a:hlinkClick r:id="rId3"/>
              </a:rPr>
              <a:t>https://git-scm.com/</a:t>
            </a:r>
          </a:p>
          <a:p>
            <a:pPr marL="0" indent="0">
              <a:buNone/>
            </a:pPr>
            <a:endParaRPr lang="en-AU" sz="1800" u="sng" kern="0" dirty="0">
              <a:solidFill>
                <a:srgbClr val="00B050"/>
              </a:solidFill>
              <a:hlinkClick r:id="rId3"/>
            </a:endParaRPr>
          </a:p>
          <a:p>
            <a:pPr marL="0" indent="0">
              <a:buNone/>
            </a:pPr>
            <a:r>
              <a:rPr lang="en-AU" sz="1800" u="sng" kern="0" dirty="0">
                <a:solidFill>
                  <a:srgbClr val="00B050"/>
                </a:solidFill>
                <a:hlinkClick r:id="rId3"/>
              </a:rPr>
              <a:t>http://thehackernews.com/2015/03/github-hit-by-massive-ddos-attack from_27.html</a:t>
            </a:r>
          </a:p>
          <a:p>
            <a:pPr>
              <a:spcBef>
                <a:spcPts val="0"/>
              </a:spcBef>
              <a:buFontTx/>
              <a:buNone/>
            </a:pPr>
            <a:endParaRPr lang="en-AU" sz="2000" kern="0" dirty="0">
              <a:solidFill>
                <a:srgbClr val="00B050"/>
              </a:solidFill>
            </a:endParaRPr>
          </a:p>
          <a:p>
            <a:pPr>
              <a:spcBef>
                <a:spcPts val="0"/>
              </a:spcBef>
              <a:buFontTx/>
              <a:buNone/>
            </a:pPr>
            <a:endParaRPr lang="en-AU" kern="0" dirty="0"/>
          </a:p>
        </p:txBody>
      </p:sp>
    </p:spTree>
    <p:extLst>
      <p:ext uri="{BB962C8B-B14F-4D97-AF65-F5344CB8AC3E}">
        <p14:creationId xmlns:p14="http://schemas.microsoft.com/office/powerpoint/2010/main" val="1809874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D1CEC-7A61-A745-BCF4-5EB0816B2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So what is Git?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E952D3-554B-9A4F-A524-C31DAC4859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3</a:t>
            </a:fld>
            <a:r>
              <a:rPr lang="en-AU"/>
              <a:t>-</a:t>
            </a:r>
          </a:p>
        </p:txBody>
      </p:sp>
      <p:sp>
        <p:nvSpPr>
          <p:cNvPr id="5" name="Shape 92">
            <a:extLst>
              <a:ext uri="{FF2B5EF4-FFF2-40B4-BE49-F238E27FC236}">
                <a16:creationId xmlns:a16="http://schemas.microsoft.com/office/drawing/2014/main" id="{D8491B84-0ECB-CB4F-9983-AE805B3DEB3A}"/>
              </a:ext>
            </a:extLst>
          </p:cNvPr>
          <p:cNvSpPr txBox="1">
            <a:spLocks/>
          </p:cNvSpPr>
          <p:nvPr/>
        </p:nvSpPr>
        <p:spPr>
          <a:xfrm>
            <a:off x="286916" y="1249191"/>
            <a:ext cx="5456157" cy="242445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457200" indent="-228600">
              <a:spcBef>
                <a:spcPts val="0"/>
              </a:spcBef>
              <a:buFontTx/>
              <a:buChar char="-"/>
            </a:pPr>
            <a:r>
              <a:rPr lang="en" sz="2400" kern="0" dirty="0"/>
              <a:t>Version Control System</a:t>
            </a:r>
          </a:p>
          <a:p>
            <a:pPr marL="457200" indent="-228600">
              <a:spcBef>
                <a:spcPts val="0"/>
              </a:spcBef>
              <a:buFontTx/>
              <a:buChar char="-"/>
            </a:pPr>
            <a:endParaRPr lang="en" sz="2400" kern="0" dirty="0"/>
          </a:p>
          <a:p>
            <a:pPr marL="457200" indent="-228600">
              <a:spcBef>
                <a:spcPts val="0"/>
              </a:spcBef>
              <a:buFontTx/>
              <a:buChar char="-"/>
            </a:pPr>
            <a:endParaRPr lang="en" sz="2400" kern="0" dirty="0"/>
          </a:p>
          <a:p>
            <a:pPr marL="457200" indent="-228600">
              <a:spcBef>
                <a:spcPts val="0"/>
              </a:spcBef>
              <a:buFontTx/>
              <a:buChar char="-"/>
            </a:pPr>
            <a:endParaRPr lang="en" sz="2400" kern="0" dirty="0"/>
          </a:p>
          <a:p>
            <a:pPr marL="457200" indent="-228600">
              <a:spcBef>
                <a:spcPts val="0"/>
              </a:spcBef>
              <a:buFontTx/>
              <a:buChar char="-"/>
            </a:pPr>
            <a:endParaRPr lang="en" sz="2400" kern="0" dirty="0"/>
          </a:p>
          <a:p>
            <a:pPr marL="457200" indent="-228600">
              <a:spcBef>
                <a:spcPts val="0"/>
              </a:spcBef>
              <a:buFontTx/>
              <a:buChar char="-"/>
            </a:pPr>
            <a:r>
              <a:rPr lang="en" sz="2400" kern="0" dirty="0"/>
              <a:t>Made by Linus Torvalds!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6B13104-B3D1-3E4C-93AD-CD27E508C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7032" y="1183440"/>
            <a:ext cx="3213768" cy="4112354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EC2E2D0-C727-AE4E-89AE-0D9BD5F60437}"/>
              </a:ext>
            </a:extLst>
          </p:cNvPr>
          <p:cNvSpPr txBox="1">
            <a:spLocks/>
          </p:cNvSpPr>
          <p:nvPr/>
        </p:nvSpPr>
        <p:spPr bwMode="auto">
          <a:xfrm>
            <a:off x="3109228" y="5502318"/>
            <a:ext cx="5296836" cy="513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sz="2400" kern="0" dirty="0">
                <a:solidFill>
                  <a:schemeClr val="bg1">
                    <a:lumMod val="75000"/>
                  </a:schemeClr>
                </a:solidFill>
              </a:rPr>
              <a:t>meet Tux, slightly overweight penguin</a:t>
            </a:r>
          </a:p>
          <a:p>
            <a:pPr marL="0" indent="0">
              <a:buFontTx/>
              <a:buNone/>
            </a:pPr>
            <a:endParaRPr lang="en-US" kern="0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A9310BAA-D2C8-AE44-A8C4-22C8B0A97E70}"/>
              </a:ext>
            </a:extLst>
          </p:cNvPr>
          <p:cNvSpPr txBox="1">
            <a:spLocks/>
          </p:cNvSpPr>
          <p:nvPr/>
        </p:nvSpPr>
        <p:spPr bwMode="auto">
          <a:xfrm>
            <a:off x="470300" y="1772528"/>
            <a:ext cx="5689868" cy="4733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sz="2400" kern="0" dirty="0">
                <a:solidFill>
                  <a:schemeClr val="bg1">
                    <a:lumMod val="75000"/>
                  </a:schemeClr>
                </a:solidFill>
              </a:rPr>
              <a:t>who, what, where, when of code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712B581E-78BB-4544-9E29-556F1F2E03B7}"/>
              </a:ext>
            </a:extLst>
          </p:cNvPr>
          <p:cNvSpPr txBox="1">
            <a:spLocks/>
          </p:cNvSpPr>
          <p:nvPr/>
        </p:nvSpPr>
        <p:spPr bwMode="auto">
          <a:xfrm>
            <a:off x="593557" y="3721643"/>
            <a:ext cx="5983705" cy="1524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sz="1800" kern="0" dirty="0">
                <a:solidFill>
                  <a:srgbClr val="00B050"/>
                </a:solidFill>
              </a:rPr>
              <a:t>famous guru  -</a:t>
            </a:r>
            <a:r>
              <a:rPr lang="en-AU" sz="1800" dirty="0">
                <a:solidFill>
                  <a:srgbClr val="00B050"/>
                </a:solidFill>
              </a:rPr>
              <a:t> transformed technology twice </a:t>
            </a:r>
            <a:endParaRPr lang="en-US" sz="1800" kern="0" dirty="0">
              <a:solidFill>
                <a:srgbClr val="00B050"/>
              </a:solidFill>
            </a:endParaRPr>
          </a:p>
          <a:p>
            <a:pPr marL="0" indent="0">
              <a:buFontTx/>
              <a:buNone/>
            </a:pPr>
            <a:r>
              <a:rPr lang="en-AU" sz="1800" dirty="0"/>
              <a:t>Created kernel for Linux OSs , Android and Chrome OS</a:t>
            </a:r>
          </a:p>
          <a:p>
            <a:pPr marL="0" indent="0">
              <a:buFontTx/>
              <a:buNone/>
            </a:pPr>
            <a:endParaRPr lang="en-AU" sz="1800" kern="0" dirty="0">
              <a:solidFill>
                <a:schemeClr val="bg1">
                  <a:lumMod val="75000"/>
                </a:schemeClr>
              </a:solidFill>
            </a:endParaRPr>
          </a:p>
          <a:p>
            <a:pPr marL="0" indent="0">
              <a:buFontTx/>
              <a:buNone/>
            </a:pPr>
            <a:r>
              <a:rPr lang="en-AU" sz="1800" dirty="0"/>
              <a:t>Created Git, the source code management system</a:t>
            </a:r>
            <a:endParaRPr lang="en-US" sz="1800" kern="0" dirty="0"/>
          </a:p>
        </p:txBody>
      </p:sp>
    </p:spTree>
    <p:extLst>
      <p:ext uri="{BB962C8B-B14F-4D97-AF65-F5344CB8AC3E}">
        <p14:creationId xmlns:p14="http://schemas.microsoft.com/office/powerpoint/2010/main" val="3909895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D1CEC-7A61-A745-BCF4-5EB0816B2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So what is Git?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E952D3-554B-9A4F-A524-C31DAC4859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4</a:t>
            </a:fld>
            <a:r>
              <a:rPr lang="en-AU"/>
              <a:t>-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B952F1B-A055-E742-BC23-2CE6FD4F235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38125" y="1328487"/>
            <a:ext cx="8562975" cy="3980796"/>
          </a:xfrm>
        </p:spPr>
        <p:txBody>
          <a:bodyPr/>
          <a:lstStyle/>
          <a:p>
            <a:endParaRPr lang="en-AU" sz="2000" dirty="0">
              <a:solidFill>
                <a:srgbClr val="00B050"/>
              </a:solidFill>
            </a:endParaRPr>
          </a:p>
          <a:p>
            <a:r>
              <a:rPr lang="en-AU" sz="2000" dirty="0">
                <a:solidFill>
                  <a:srgbClr val="00B050"/>
                </a:solidFill>
              </a:rPr>
              <a:t>WHAT: identify artefacts under versioning control</a:t>
            </a:r>
          </a:p>
          <a:p>
            <a:endParaRPr lang="en-AU" sz="2000" dirty="0">
              <a:solidFill>
                <a:srgbClr val="00B050"/>
              </a:solidFill>
            </a:endParaRPr>
          </a:p>
          <a:p>
            <a:r>
              <a:rPr lang="en-AU" sz="2000" dirty="0">
                <a:solidFill>
                  <a:srgbClr val="00B050"/>
                </a:solidFill>
              </a:rPr>
              <a:t>WHERE: items stored in REPO: version control repository</a:t>
            </a:r>
          </a:p>
          <a:p>
            <a:endParaRPr lang="en-AU" sz="2000" dirty="0">
              <a:solidFill>
                <a:srgbClr val="00B050"/>
              </a:solidFill>
            </a:endParaRPr>
          </a:p>
          <a:p>
            <a:r>
              <a:rPr lang="en-AU" sz="2000" dirty="0">
                <a:solidFill>
                  <a:srgbClr val="00B050"/>
                </a:solidFill>
              </a:rPr>
              <a:t>WHO: tags items with your name (collection remains consistent)</a:t>
            </a:r>
          </a:p>
          <a:p>
            <a:endParaRPr lang="en-AU" sz="2000" dirty="0">
              <a:solidFill>
                <a:srgbClr val="00B050"/>
              </a:solidFill>
            </a:endParaRPr>
          </a:p>
          <a:p>
            <a:r>
              <a:rPr lang="en-AU" sz="2000" dirty="0">
                <a:solidFill>
                  <a:srgbClr val="00B050"/>
                </a:solidFill>
              </a:rPr>
              <a:t>WHEN: tags item with date (versions exist)</a:t>
            </a:r>
          </a:p>
          <a:p>
            <a:endParaRPr lang="en-AU" sz="2000" dirty="0">
              <a:solidFill>
                <a:srgbClr val="00B050"/>
              </a:solidFill>
            </a:endParaRPr>
          </a:p>
          <a:p>
            <a:r>
              <a:rPr lang="en-AU" sz="2000" dirty="0">
                <a:solidFill>
                  <a:srgbClr val="00B050"/>
                </a:solidFill>
              </a:rPr>
              <a:t>WHY: quality code sharing, back up, roll-back, parallel branching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ED56FA5-97F0-A343-8843-54295C7C20B0}"/>
              </a:ext>
            </a:extLst>
          </p:cNvPr>
          <p:cNvSpPr txBox="1">
            <a:spLocks/>
          </p:cNvSpPr>
          <p:nvPr/>
        </p:nvSpPr>
        <p:spPr bwMode="auto">
          <a:xfrm>
            <a:off x="3879248" y="866149"/>
            <a:ext cx="4419977" cy="4749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sz="2400" kern="0" dirty="0">
                <a:solidFill>
                  <a:schemeClr val="bg1">
                    <a:lumMod val="75000"/>
                  </a:schemeClr>
                </a:solidFill>
              </a:rPr>
              <a:t>From Lecture 10, slide 14</a:t>
            </a:r>
          </a:p>
          <a:p>
            <a:pPr marL="0" indent="0">
              <a:buFontTx/>
              <a:buNone/>
            </a:pPr>
            <a:endParaRPr lang="en-US" kern="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177278-C169-5B4E-9AFE-1B8DE67167E8}"/>
              </a:ext>
            </a:extLst>
          </p:cNvPr>
          <p:cNvSpPr txBox="1"/>
          <p:nvPr/>
        </p:nvSpPr>
        <p:spPr>
          <a:xfrm>
            <a:off x="3134105" y="5150171"/>
            <a:ext cx="600989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</a:rPr>
              <a:t>The “why” is recorded by your comment on the commit!</a:t>
            </a:r>
            <a:endParaRPr lang="en-US" sz="28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7263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FC885-D0EA-1A4B-9E93-2572F83C3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Git Advantages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19C82D-48E3-D347-BCE2-ED98E6AE42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5</a:t>
            </a:fld>
            <a:r>
              <a:rPr lang="en-AU"/>
              <a:t>-</a:t>
            </a:r>
          </a:p>
        </p:txBody>
      </p:sp>
      <p:sp>
        <p:nvSpPr>
          <p:cNvPr id="5" name="Shape 98">
            <a:extLst>
              <a:ext uri="{FF2B5EF4-FFF2-40B4-BE49-F238E27FC236}">
                <a16:creationId xmlns:a16="http://schemas.microsoft.com/office/drawing/2014/main" id="{206DEA16-3325-4C4D-BD7A-F69C8A069941}"/>
              </a:ext>
            </a:extLst>
          </p:cNvPr>
          <p:cNvSpPr txBox="1">
            <a:spLocks/>
          </p:cNvSpPr>
          <p:nvPr/>
        </p:nvSpPr>
        <p:spPr>
          <a:xfrm>
            <a:off x="133899" y="1388100"/>
            <a:ext cx="4293721" cy="333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457200" indent="-228600">
              <a:spcBef>
                <a:spcPts val="0"/>
              </a:spcBef>
              <a:buFontTx/>
              <a:buChar char="-"/>
            </a:pPr>
            <a:r>
              <a:rPr lang="en-AU" sz="2400" kern="0" dirty="0"/>
              <a:t>Distributed (everyone has their own code repository local to them!)</a:t>
            </a:r>
          </a:p>
          <a:p>
            <a:pPr marL="457200" indent="-228600">
              <a:spcBef>
                <a:spcPts val="0"/>
              </a:spcBef>
              <a:buFontTx/>
              <a:buChar char="-"/>
            </a:pPr>
            <a:endParaRPr lang="en-AU" sz="2400" kern="0" dirty="0"/>
          </a:p>
          <a:p>
            <a:pPr marL="457200" indent="-228600">
              <a:spcBef>
                <a:spcPts val="0"/>
              </a:spcBef>
              <a:buFontTx/>
              <a:buChar char="-"/>
            </a:pPr>
            <a:r>
              <a:rPr lang="en-AU" sz="2400" kern="0" dirty="0"/>
              <a:t>Open Source (everyone likes open source code 😀) </a:t>
            </a:r>
          </a:p>
          <a:p>
            <a:pPr marL="457200" indent="-228600">
              <a:spcBef>
                <a:spcPts val="0"/>
              </a:spcBef>
              <a:buFontTx/>
              <a:buChar char="-"/>
            </a:pPr>
            <a:endParaRPr lang="en-AU" sz="2400" kern="0" dirty="0"/>
          </a:p>
          <a:p>
            <a:pPr marL="457200" indent="-228600">
              <a:spcBef>
                <a:spcPts val="0"/>
              </a:spcBef>
              <a:buFontTx/>
              <a:buChar char="-"/>
            </a:pPr>
            <a:r>
              <a:rPr lang="en-AU" sz="2400" kern="0" dirty="0"/>
              <a:t>Bomb proof</a:t>
            </a:r>
          </a:p>
          <a:p>
            <a:pPr>
              <a:spcBef>
                <a:spcPts val="0"/>
              </a:spcBef>
              <a:buFontTx/>
              <a:buNone/>
            </a:pPr>
            <a:endParaRPr lang="en-AU" kern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29CC3E-8D60-7640-8159-435393F1D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2420" y="1388100"/>
            <a:ext cx="4112579" cy="31971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A3334F-D596-7847-AA1B-E38757589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3986" y="1388100"/>
            <a:ext cx="4471014" cy="319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575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0182D-4514-4D4D-9562-FEC7F201B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General Git Workflow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919C27-9938-0641-832E-B703AC1695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6</a:t>
            </a:fld>
            <a:r>
              <a:rPr lang="en-AU"/>
              <a:t>-</a:t>
            </a:r>
          </a:p>
        </p:txBody>
      </p:sp>
      <p:sp>
        <p:nvSpPr>
          <p:cNvPr id="5" name="Shape 104">
            <a:extLst>
              <a:ext uri="{FF2B5EF4-FFF2-40B4-BE49-F238E27FC236}">
                <a16:creationId xmlns:a16="http://schemas.microsoft.com/office/drawing/2014/main" id="{ABD39AC4-8AA4-AB4F-A4BE-F2A7144C31A7}"/>
              </a:ext>
            </a:extLst>
          </p:cNvPr>
          <p:cNvSpPr txBox="1">
            <a:spLocks/>
          </p:cNvSpPr>
          <p:nvPr/>
        </p:nvSpPr>
        <p:spPr>
          <a:xfrm>
            <a:off x="295658" y="1914209"/>
            <a:ext cx="4180089" cy="394115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457200" indent="-228600">
              <a:spcBef>
                <a:spcPts val="0"/>
              </a:spcBef>
              <a:buFontTx/>
              <a:buAutoNum type="arabicPeriod"/>
            </a:pPr>
            <a:r>
              <a:rPr lang="en" sz="2400" kern="0" dirty="0"/>
              <a:t>git </a:t>
            </a:r>
            <a:r>
              <a:rPr lang="en-US" sz="2400" kern="0" dirty="0" err="1"/>
              <a:t>init</a:t>
            </a:r>
            <a:endParaRPr lang="en-US" sz="2400" kern="0" dirty="0"/>
          </a:p>
          <a:p>
            <a:pPr marL="457200" indent="-228600">
              <a:spcBef>
                <a:spcPts val="0"/>
              </a:spcBef>
              <a:buFontTx/>
              <a:buAutoNum type="arabicPeriod"/>
            </a:pPr>
            <a:endParaRPr lang="en-US" sz="2400" kern="0" dirty="0"/>
          </a:p>
          <a:p>
            <a:pPr marL="457200" indent="-228600">
              <a:spcBef>
                <a:spcPts val="0"/>
              </a:spcBef>
              <a:buFontTx/>
              <a:buAutoNum type="arabicPeriod"/>
            </a:pPr>
            <a:r>
              <a:rPr lang="en" sz="2400" kern="0" dirty="0"/>
              <a:t>git add </a:t>
            </a:r>
            <a:r>
              <a:rPr lang="en" sz="2400" i="1" kern="0" dirty="0"/>
              <a:t>filename</a:t>
            </a:r>
          </a:p>
          <a:p>
            <a:pPr marL="457200" indent="-228600">
              <a:spcBef>
                <a:spcPts val="0"/>
              </a:spcBef>
              <a:buFontTx/>
              <a:buAutoNum type="arabicPeriod"/>
            </a:pPr>
            <a:endParaRPr lang="en" sz="2400" kern="0" dirty="0"/>
          </a:p>
          <a:p>
            <a:pPr marL="457200" indent="-228600">
              <a:spcBef>
                <a:spcPts val="0"/>
              </a:spcBef>
              <a:buFontTx/>
              <a:buAutoNum type="arabicPeriod"/>
            </a:pPr>
            <a:endParaRPr lang="en" sz="2400" kern="0" dirty="0"/>
          </a:p>
          <a:p>
            <a:pPr marL="457200" indent="-228600">
              <a:spcBef>
                <a:spcPts val="0"/>
              </a:spcBef>
              <a:buFontTx/>
              <a:buAutoNum type="arabicPeriod"/>
            </a:pPr>
            <a:r>
              <a:rPr lang="en" sz="2400" kern="0" dirty="0"/>
              <a:t>git commit -m “</a:t>
            </a:r>
            <a:r>
              <a:rPr lang="en-US" sz="2400" i="1" kern="0" dirty="0"/>
              <a:t>message</a:t>
            </a:r>
            <a:r>
              <a:rPr lang="en" sz="2400" kern="0" dirty="0"/>
              <a:t>”</a:t>
            </a:r>
          </a:p>
          <a:p>
            <a:pPr marL="457200" indent="-228600">
              <a:spcBef>
                <a:spcPts val="0"/>
              </a:spcBef>
              <a:buFontTx/>
              <a:buAutoNum type="arabicPeriod"/>
            </a:pPr>
            <a:endParaRPr lang="en" sz="2400" kern="0" dirty="0"/>
          </a:p>
          <a:p>
            <a:pPr marL="457200" indent="-228600">
              <a:buFontTx/>
              <a:buAutoNum type="arabicPeriod"/>
            </a:pPr>
            <a:r>
              <a:rPr lang="en" sz="2400" kern="0" dirty="0"/>
              <a:t>git push</a:t>
            </a:r>
            <a:r>
              <a:rPr lang="en-US" sz="2400" kern="0" dirty="0"/>
              <a:t> </a:t>
            </a:r>
          </a:p>
          <a:p>
            <a:pPr marL="228600" indent="0">
              <a:spcBef>
                <a:spcPts val="0"/>
              </a:spcBef>
              <a:buNone/>
            </a:pPr>
            <a:endParaRPr lang="en" sz="2400" kern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4CFB68-5D9C-D04A-89A6-934055243C0A}"/>
              </a:ext>
            </a:extLst>
          </p:cNvPr>
          <p:cNvSpPr txBox="1"/>
          <p:nvPr/>
        </p:nvSpPr>
        <p:spPr>
          <a:xfrm>
            <a:off x="4623681" y="4683976"/>
            <a:ext cx="43701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B050"/>
                </a:solidFill>
              </a:rPr>
              <a:t>Save</a:t>
            </a:r>
            <a:r>
              <a:rPr lang="en-US" sz="2000" dirty="0">
                <a:solidFill>
                  <a:srgbClr val="00B050"/>
                </a:solidFill>
              </a:rPr>
              <a:t>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this collection</a:t>
            </a:r>
          </a:p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 - to remote repository called </a:t>
            </a:r>
            <a:r>
              <a:rPr lang="en" sz="2000" b="1" dirty="0">
                <a:solidFill>
                  <a:srgbClr val="00B050"/>
                </a:solidFill>
              </a:rPr>
              <a:t>origin</a:t>
            </a:r>
            <a:r>
              <a:rPr lang="en" sz="2000" dirty="0">
                <a:solidFill>
                  <a:srgbClr val="00B050"/>
                </a:solidFill>
              </a:rPr>
              <a:t> </a:t>
            </a:r>
            <a:endParaRPr lang="en-US" sz="2000" dirty="0">
              <a:solidFill>
                <a:srgbClr val="00B050"/>
              </a:solidFill>
            </a:endParaRPr>
          </a:p>
          <a:p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 - from local repository called </a:t>
            </a:r>
            <a:r>
              <a:rPr lang="en" sz="2000" b="1" dirty="0">
                <a:solidFill>
                  <a:srgbClr val="00B050"/>
                </a:solidFill>
              </a:rPr>
              <a:t>master</a:t>
            </a:r>
            <a:endParaRPr lang="en-US" sz="2000" dirty="0">
              <a:solidFill>
                <a:srgbClr val="00B05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E833E4-A483-3243-95E7-A57C71871F4F}"/>
              </a:ext>
            </a:extLst>
          </p:cNvPr>
          <p:cNvSpPr txBox="1"/>
          <p:nvPr/>
        </p:nvSpPr>
        <p:spPr>
          <a:xfrm>
            <a:off x="4511387" y="1833368"/>
            <a:ext cx="46326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B050"/>
                </a:solidFill>
              </a:rPr>
              <a:t>Initialize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local repository called </a:t>
            </a:r>
            <a:r>
              <a:rPr lang="en" sz="2000" b="1" dirty="0">
                <a:solidFill>
                  <a:srgbClr val="00B050"/>
                </a:solidFill>
              </a:rPr>
              <a:t>master</a:t>
            </a:r>
            <a:endParaRPr lang="en-US" sz="2000" dirty="0">
              <a:solidFill>
                <a:srgbClr val="00B05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A9B739E-8607-9343-8F38-DDF0F3ADA80A}"/>
              </a:ext>
            </a:extLst>
          </p:cNvPr>
          <p:cNvSpPr txBox="1"/>
          <p:nvPr/>
        </p:nvSpPr>
        <p:spPr>
          <a:xfrm>
            <a:off x="4543470" y="2729083"/>
            <a:ext cx="44561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B050"/>
                </a:solidFill>
              </a:rPr>
              <a:t>Track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changes made to the contents of this file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E0C1FC-7116-E44E-8F48-F81AA5EC717F}"/>
              </a:ext>
            </a:extLst>
          </p:cNvPr>
          <p:cNvSpPr txBox="1"/>
          <p:nvPr/>
        </p:nvSpPr>
        <p:spPr>
          <a:xfrm>
            <a:off x="4607639" y="3874027"/>
            <a:ext cx="37192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B050"/>
                </a:solidFill>
              </a:rPr>
              <a:t>Save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this file in local repository</a:t>
            </a:r>
          </a:p>
        </p:txBody>
      </p:sp>
    </p:spTree>
    <p:extLst>
      <p:ext uri="{BB962C8B-B14F-4D97-AF65-F5344CB8AC3E}">
        <p14:creationId xmlns:p14="http://schemas.microsoft.com/office/powerpoint/2010/main" val="910872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EE36BB3-1E11-DA48-85B5-24E573D91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948" y="1179095"/>
            <a:ext cx="8696610" cy="46441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4E2B1D-C37F-8549-B2A4-923123B3C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git </a:t>
            </a:r>
            <a:r>
              <a:rPr lang="en-US" dirty="0"/>
              <a:t>Round Trip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93F6FD-CD9E-6841-84C2-95D13D6D3F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7</a:t>
            </a:fld>
            <a:r>
              <a:rPr lang="en-AU"/>
              <a:t>-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9FC64D5-9A54-F748-99D0-69A9F1CCAAF2}"/>
              </a:ext>
            </a:extLst>
          </p:cNvPr>
          <p:cNvSpPr/>
          <p:nvPr/>
        </p:nvSpPr>
        <p:spPr>
          <a:xfrm>
            <a:off x="3722022" y="1988325"/>
            <a:ext cx="9329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/>
            <a:r>
              <a:rPr lang="en-US" sz="2000" dirty="0" err="1">
                <a:solidFill>
                  <a:srgbClr val="FF0000"/>
                </a:solidFill>
              </a:rPr>
              <a:t>i</a:t>
            </a:r>
            <a:r>
              <a:rPr lang="en" sz="2000" dirty="0">
                <a:solidFill>
                  <a:srgbClr val="FF0000"/>
                </a:solidFill>
              </a:rPr>
              <a:t>nit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8A72F3-093B-914D-8914-27F150BAFEC9}"/>
              </a:ext>
            </a:extLst>
          </p:cNvPr>
          <p:cNvSpPr/>
          <p:nvPr/>
        </p:nvSpPr>
        <p:spPr>
          <a:xfrm>
            <a:off x="5205325" y="5734014"/>
            <a:ext cx="18806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0"/>
            <a:r>
              <a:rPr lang="en-US" sz="2000" dirty="0">
                <a:solidFill>
                  <a:srgbClr val="FF0000"/>
                </a:solidFill>
              </a:rPr>
              <a:t>a</a:t>
            </a:r>
            <a:r>
              <a:rPr lang="en" sz="2000" dirty="0">
                <a:solidFill>
                  <a:srgbClr val="FF0000"/>
                </a:solidFill>
              </a:rPr>
              <a:t>dd</a:t>
            </a:r>
            <a:r>
              <a:rPr lang="en-US" sz="2000" dirty="0">
                <a:solidFill>
                  <a:srgbClr val="FF0000"/>
                </a:solidFill>
              </a:rPr>
              <a:t>,  commit</a:t>
            </a:r>
            <a:endParaRPr lang="en" sz="2000" dirty="0">
              <a:solidFill>
                <a:srgbClr val="FF00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CC3AB7-84CD-B545-B835-007AEFBAE3B8}"/>
              </a:ext>
            </a:extLst>
          </p:cNvPr>
          <p:cNvSpPr/>
          <p:nvPr/>
        </p:nvSpPr>
        <p:spPr>
          <a:xfrm>
            <a:off x="1663959" y="5751157"/>
            <a:ext cx="11918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/>
            <a:r>
              <a:rPr lang="en-US" sz="2000" dirty="0">
                <a:solidFill>
                  <a:srgbClr val="FF0000"/>
                </a:solidFill>
              </a:rPr>
              <a:t>push</a:t>
            </a:r>
            <a:endParaRPr lang="en" sz="2000" dirty="0">
              <a:solidFill>
                <a:srgbClr val="FF00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0FBF7B-0502-A34D-92E6-BAF345A93E5E}"/>
              </a:ext>
            </a:extLst>
          </p:cNvPr>
          <p:cNvSpPr/>
          <p:nvPr/>
        </p:nvSpPr>
        <p:spPr>
          <a:xfrm>
            <a:off x="7398084" y="1467850"/>
            <a:ext cx="13146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/>
            <a:r>
              <a:rPr lang="en-US" sz="2000" dirty="0">
                <a:solidFill>
                  <a:srgbClr val="FF0000"/>
                </a:solidFill>
              </a:rPr>
              <a:t>my file</a:t>
            </a:r>
            <a:endParaRPr lang="en" sz="2000" dirty="0">
              <a:solidFill>
                <a:srgbClr val="FF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4087E6-03D3-A941-A02C-4EAEEDA373F3}"/>
              </a:ext>
            </a:extLst>
          </p:cNvPr>
          <p:cNvSpPr txBox="1"/>
          <p:nvPr/>
        </p:nvSpPr>
        <p:spPr>
          <a:xfrm>
            <a:off x="775758" y="5020733"/>
            <a:ext cx="677334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731601-97BF-0744-8214-0A530C038625}"/>
              </a:ext>
            </a:extLst>
          </p:cNvPr>
          <p:cNvSpPr/>
          <p:nvPr/>
        </p:nvSpPr>
        <p:spPr>
          <a:xfrm>
            <a:off x="510771" y="3623538"/>
            <a:ext cx="11918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/>
            <a:r>
              <a:rPr lang="en-US" sz="2000" dirty="0">
                <a:solidFill>
                  <a:srgbClr val="00B050"/>
                </a:solidFill>
              </a:rPr>
              <a:t>origin</a:t>
            </a:r>
            <a:endParaRPr lang="en" sz="2000" dirty="0">
              <a:solidFill>
                <a:srgbClr val="00B050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949E5AC-0C1F-8846-9EDF-7C66ECC833BB}"/>
              </a:ext>
            </a:extLst>
          </p:cNvPr>
          <p:cNvSpPr/>
          <p:nvPr/>
        </p:nvSpPr>
        <p:spPr>
          <a:xfrm>
            <a:off x="3911599" y="3565891"/>
            <a:ext cx="101573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8100" lvl="0"/>
            <a:r>
              <a:rPr lang="en-US" sz="2000" dirty="0">
                <a:solidFill>
                  <a:srgbClr val="00B050"/>
                </a:solidFill>
              </a:rPr>
              <a:t>master</a:t>
            </a:r>
            <a:endParaRPr lang="en" sz="20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9953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91908-4FA7-1B44-916A-B88AC7998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remote repository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80BE40-50FF-DC4A-9F8D-39F60DC91B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8</a:t>
            </a:fld>
            <a:r>
              <a:rPr lang="en-AU"/>
              <a:t>-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59831030-C5E1-0048-AB3B-A409776F21C8}"/>
              </a:ext>
            </a:extLst>
          </p:cNvPr>
          <p:cNvSpPr txBox="1">
            <a:spLocks/>
          </p:cNvSpPr>
          <p:nvPr/>
        </p:nvSpPr>
        <p:spPr>
          <a:xfrm>
            <a:off x="292112" y="1754966"/>
            <a:ext cx="8743400" cy="2259095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  <a:buNone/>
            </a:pPr>
            <a:r>
              <a:rPr lang="en-AU" sz="2000" kern="0" dirty="0"/>
              <a:t>Set the remote repository, using whatever URL</a:t>
            </a:r>
          </a:p>
          <a:p>
            <a:pPr>
              <a:buFontTx/>
              <a:buNone/>
            </a:pPr>
            <a:endParaRPr lang="en-AU" sz="2000" kern="0" dirty="0"/>
          </a:p>
          <a:p>
            <a:pPr marL="0" indent="0">
              <a:buNone/>
            </a:pPr>
            <a:r>
              <a:rPr lang="en-AU" sz="2400" b="1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AU" sz="1400" b="1" kern="0" dirty="0"/>
              <a:t>git remote add origin </a:t>
            </a:r>
            <a:r>
              <a:rPr lang="en-AU" sz="1400" dirty="0">
                <a:solidFill>
                  <a:srgbClr val="00B050"/>
                </a:solidFill>
              </a:rPr>
              <a:t>https://bitbucket.org/SWEN90016_2019s1/swen90016_2019s1/src/master/</a:t>
            </a:r>
          </a:p>
          <a:p>
            <a:pPr marL="0" indent="0">
              <a:buNone/>
            </a:pPr>
            <a:endParaRPr lang="en-AU" sz="1200" kern="0" dirty="0"/>
          </a:p>
          <a:p>
            <a:pPr algn="ctr">
              <a:buFontTx/>
              <a:buNone/>
            </a:pPr>
            <a:endParaRPr lang="en-AU" sz="2000" kern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C08EE73-074D-EE42-B6D6-8ABED185C0FF}"/>
              </a:ext>
            </a:extLst>
          </p:cNvPr>
          <p:cNvSpPr/>
          <p:nvPr/>
        </p:nvSpPr>
        <p:spPr>
          <a:xfrm>
            <a:off x="1206427" y="4513870"/>
            <a:ext cx="239865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8100" lvl="0"/>
            <a:r>
              <a:rPr lang="en-US" sz="2000" dirty="0">
                <a:solidFill>
                  <a:srgbClr val="0000FF"/>
                </a:solidFill>
              </a:rPr>
              <a:t>The label </a:t>
            </a:r>
            <a:r>
              <a:rPr lang="en-US" sz="2000" b="1" dirty="0">
                <a:solidFill>
                  <a:srgbClr val="0000FF"/>
                </a:solidFill>
              </a:rPr>
              <a:t>remote</a:t>
            </a:r>
            <a:r>
              <a:rPr lang="en-US" sz="2000" i="1" dirty="0">
                <a:solidFill>
                  <a:srgbClr val="0000FF"/>
                </a:solidFill>
              </a:rPr>
              <a:t> </a:t>
            </a:r>
            <a:r>
              <a:rPr lang="en-US" sz="2000" dirty="0">
                <a:solidFill>
                  <a:srgbClr val="0000FF"/>
                </a:solidFill>
              </a:rPr>
              <a:t>is where your shared code is stored</a:t>
            </a:r>
            <a:endParaRPr lang="en" sz="2000" dirty="0">
              <a:solidFill>
                <a:srgbClr val="0000F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76046B-ABAF-FE4F-84D3-B5927D2D26C1}"/>
              </a:ext>
            </a:extLst>
          </p:cNvPr>
          <p:cNvSpPr/>
          <p:nvPr/>
        </p:nvSpPr>
        <p:spPr>
          <a:xfrm>
            <a:off x="4898898" y="4336286"/>
            <a:ext cx="3160651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8100" lvl="0"/>
            <a:r>
              <a:rPr lang="en-AU" sz="2000" dirty="0">
                <a:solidFill>
                  <a:srgbClr val="0000FF"/>
                </a:solidFill>
              </a:rPr>
              <a:t>Publish your commits from your local </a:t>
            </a:r>
            <a:r>
              <a:rPr lang="en-AU" sz="2000" i="1" dirty="0">
                <a:solidFill>
                  <a:srgbClr val="0000FF"/>
                </a:solidFill>
              </a:rPr>
              <a:t>master</a:t>
            </a:r>
            <a:r>
              <a:rPr lang="en-AU" sz="2000" dirty="0">
                <a:solidFill>
                  <a:srgbClr val="0000FF"/>
                </a:solidFill>
              </a:rPr>
              <a:t> repository to shared </a:t>
            </a:r>
            <a:r>
              <a:rPr lang="en-AU" sz="2000" b="1" dirty="0">
                <a:solidFill>
                  <a:srgbClr val="0000FF"/>
                </a:solidFill>
              </a:rPr>
              <a:t>remote</a:t>
            </a:r>
            <a:r>
              <a:rPr lang="en-AU" sz="2000" dirty="0">
                <a:solidFill>
                  <a:srgbClr val="0000FF"/>
                </a:solidFill>
              </a:rPr>
              <a:t> </a:t>
            </a:r>
            <a:r>
              <a:rPr lang="en-AU" sz="2000" i="1" dirty="0">
                <a:solidFill>
                  <a:srgbClr val="0000FF"/>
                </a:solidFill>
              </a:rPr>
              <a:t>origin </a:t>
            </a:r>
            <a:r>
              <a:rPr lang="en-AU" sz="2000" dirty="0">
                <a:solidFill>
                  <a:srgbClr val="0000FF"/>
                </a:solidFill>
              </a:rPr>
              <a:t>for other people, eventually</a:t>
            </a:r>
            <a:endParaRPr lang="en" sz="20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5432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EE873-873E-A549-84E3-F16076B1E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</a:t>
            </a:r>
            <a:r>
              <a:rPr lang="en" dirty="0"/>
              <a:t>it </a:t>
            </a:r>
            <a:r>
              <a:rPr lang="en-US" b="1" dirty="0"/>
              <a:t>clone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A4D892-CA80-E54E-96E5-BD5983A4BB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9</a:t>
            </a:fld>
            <a:r>
              <a:rPr lang="en-AU"/>
              <a:t>-</a:t>
            </a:r>
          </a:p>
        </p:txBody>
      </p:sp>
      <p:sp>
        <p:nvSpPr>
          <p:cNvPr id="6" name="Shape 110">
            <a:extLst>
              <a:ext uri="{FF2B5EF4-FFF2-40B4-BE49-F238E27FC236}">
                <a16:creationId xmlns:a16="http://schemas.microsoft.com/office/drawing/2014/main" id="{C645684D-4393-0B48-9000-0A5524180A0D}"/>
              </a:ext>
            </a:extLst>
          </p:cNvPr>
          <p:cNvSpPr txBox="1">
            <a:spLocks/>
          </p:cNvSpPr>
          <p:nvPr/>
        </p:nvSpPr>
        <p:spPr>
          <a:xfrm>
            <a:off x="208547" y="1831400"/>
            <a:ext cx="8935453" cy="164973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buFontTx/>
              <a:buNone/>
            </a:pPr>
            <a:r>
              <a:rPr lang="en-AU" sz="2400" b="1" kern="0" dirty="0"/>
              <a:t>What it does:</a:t>
            </a:r>
            <a:r>
              <a:rPr lang="en-AU" sz="2400" kern="0" dirty="0"/>
              <a:t> </a:t>
            </a:r>
          </a:p>
          <a:p>
            <a:pPr>
              <a:spcBef>
                <a:spcPts val="0"/>
              </a:spcBef>
              <a:buFont typeface="+mj-lt"/>
              <a:buAutoNum type="arabicPeriod"/>
            </a:pPr>
            <a:r>
              <a:rPr lang="en-AU" sz="2400" kern="0" dirty="0"/>
              <a:t>Initializes an empty local repository </a:t>
            </a:r>
          </a:p>
          <a:p>
            <a:pPr>
              <a:spcBef>
                <a:spcPts val="0"/>
              </a:spcBef>
              <a:buFont typeface="+mj-lt"/>
              <a:buAutoNum type="arabicPeriod"/>
            </a:pPr>
            <a:endParaRPr lang="en-AU" sz="2400" kern="0" dirty="0"/>
          </a:p>
          <a:p>
            <a:pPr>
              <a:spcBef>
                <a:spcPts val="0"/>
              </a:spcBef>
              <a:buFont typeface="+mj-lt"/>
              <a:buAutoNum type="arabicPeriod"/>
            </a:pPr>
            <a:r>
              <a:rPr lang="en-AU" sz="2400" kern="0" dirty="0"/>
              <a:t>fetches code from remote repository into your local repository</a:t>
            </a:r>
          </a:p>
          <a:p>
            <a:pPr>
              <a:spcBef>
                <a:spcPts val="0"/>
              </a:spcBef>
              <a:buFontTx/>
              <a:buNone/>
            </a:pPr>
            <a:endParaRPr lang="en-AU" kern="0" dirty="0"/>
          </a:p>
          <a:p>
            <a:pPr>
              <a:spcBef>
                <a:spcPts val="0"/>
              </a:spcBef>
              <a:buFontTx/>
              <a:buNone/>
            </a:pPr>
            <a:endParaRPr lang="en-AU" kern="0" dirty="0"/>
          </a:p>
        </p:txBody>
      </p:sp>
      <p:sp>
        <p:nvSpPr>
          <p:cNvPr id="7" name="Shape 109">
            <a:extLst>
              <a:ext uri="{FF2B5EF4-FFF2-40B4-BE49-F238E27FC236}">
                <a16:creationId xmlns:a16="http://schemas.microsoft.com/office/drawing/2014/main" id="{FDB2D4CD-AA16-564B-9B4B-53422CE51326}"/>
              </a:ext>
            </a:extLst>
          </p:cNvPr>
          <p:cNvSpPr txBox="1">
            <a:spLocks/>
          </p:cNvSpPr>
          <p:nvPr/>
        </p:nvSpPr>
        <p:spPr>
          <a:xfrm>
            <a:off x="418738" y="3806294"/>
            <a:ext cx="6749602" cy="11009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None/>
              <a:defRPr sz="3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Alternative: </a:t>
            </a:r>
          </a:p>
          <a:p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	g</a:t>
            </a:r>
            <a:r>
              <a:rPr lang="en" sz="2400" dirty="0">
                <a:solidFill>
                  <a:schemeClr val="bg1">
                    <a:lumMod val="75000"/>
                  </a:schemeClr>
                </a:solidFill>
              </a:rPr>
              <a:t>it </a:t>
            </a:r>
            <a:r>
              <a:rPr lang="en-US" sz="2400" b="1" dirty="0">
                <a:solidFill>
                  <a:schemeClr val="bg1">
                    <a:lumMod val="75000"/>
                  </a:schemeClr>
                </a:solidFill>
              </a:rPr>
              <a:t>pull </a:t>
            </a:r>
            <a:r>
              <a:rPr lang="en-US" sz="2400" dirty="0" err="1">
                <a:solidFill>
                  <a:schemeClr val="bg1">
                    <a:lumMod val="75000"/>
                  </a:schemeClr>
                </a:solidFill>
              </a:rPr>
              <a:t>remote_repository_URL</a:t>
            </a:r>
            <a:endParaRPr lang="en" sz="24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Shape 110">
            <a:extLst>
              <a:ext uri="{FF2B5EF4-FFF2-40B4-BE49-F238E27FC236}">
                <a16:creationId xmlns:a16="http://schemas.microsoft.com/office/drawing/2014/main" id="{82AEB0CD-CF90-5C4F-BEC5-77BCF7D7209D}"/>
              </a:ext>
            </a:extLst>
          </p:cNvPr>
          <p:cNvSpPr txBox="1">
            <a:spLocks/>
          </p:cNvSpPr>
          <p:nvPr/>
        </p:nvSpPr>
        <p:spPr>
          <a:xfrm>
            <a:off x="425680" y="4795839"/>
            <a:ext cx="7854719" cy="106955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buNone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" sz="2400" b="1" dirty="0">
                <a:solidFill>
                  <a:schemeClr val="bg1">
                    <a:lumMod val="75000"/>
                  </a:schemeClr>
                </a:solidFill>
              </a:rPr>
              <a:t>What it does:</a:t>
            </a:r>
            <a:r>
              <a:rPr lang="en" sz="2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fetches code from the remote </a:t>
            </a:r>
            <a:r>
              <a:rPr lang="en" sz="2400" dirty="0">
                <a:solidFill>
                  <a:schemeClr val="bg1">
                    <a:lumMod val="75000"/>
                  </a:schemeClr>
                </a:solidFill>
              </a:rPr>
              <a:t>repository 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into your </a:t>
            </a:r>
            <a:r>
              <a:rPr lang="en" sz="2400" dirty="0">
                <a:solidFill>
                  <a:schemeClr val="bg1">
                    <a:lumMod val="75000"/>
                  </a:schemeClr>
                </a:solidFill>
              </a:rPr>
              <a:t>local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 repository</a:t>
            </a:r>
            <a:r>
              <a:rPr lang="en-US" sz="2400">
                <a:solidFill>
                  <a:schemeClr val="bg1">
                    <a:lumMod val="75000"/>
                  </a:schemeClr>
                </a:solidFill>
              </a:rPr>
              <a:t>, </a:t>
            </a:r>
            <a:endParaRPr lang="en" sz="24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endParaRPr lang="e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D0BBDB-928C-BD4D-8632-878637BBC185}"/>
              </a:ext>
            </a:extLst>
          </p:cNvPr>
          <p:cNvSpPr txBox="1"/>
          <p:nvPr/>
        </p:nvSpPr>
        <p:spPr>
          <a:xfrm>
            <a:off x="6611459" y="3366504"/>
            <a:ext cx="34375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its not empty!</a:t>
            </a:r>
            <a:endParaRPr lang="en-US" sz="28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4003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theme/theme1.xml><?xml version="1.0" encoding="utf-8"?>
<a:theme xmlns:a="http://schemas.openxmlformats.org/drawingml/2006/main" name="UniMelb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15507</TotalTime>
  <Words>1134</Words>
  <Application>Microsoft Office PowerPoint</Application>
  <PresentationFormat>On-screen Show (4:3)</PresentationFormat>
  <Paragraphs>306</Paragraphs>
  <Slides>20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ＭＳ Ｐゴシック</vt:lpstr>
      <vt:lpstr>Arial</vt:lpstr>
      <vt:lpstr>Calibri</vt:lpstr>
      <vt:lpstr>Cambria</vt:lpstr>
      <vt:lpstr>Roboto</vt:lpstr>
      <vt:lpstr>Wingdings</vt:lpstr>
      <vt:lpstr>UniMelb</vt:lpstr>
      <vt:lpstr>SWEN90016  Software Processes &amp; Project Management</vt:lpstr>
      <vt:lpstr>PowerPoint Presentation</vt:lpstr>
      <vt:lpstr>So what is Git?</vt:lpstr>
      <vt:lpstr>So what is Git?</vt:lpstr>
      <vt:lpstr>Git Advantages</vt:lpstr>
      <vt:lpstr>General Git Workflow</vt:lpstr>
      <vt:lpstr>git Round Trip</vt:lpstr>
      <vt:lpstr>git remote repository</vt:lpstr>
      <vt:lpstr>git clone</vt:lpstr>
      <vt:lpstr>git status</vt:lpstr>
      <vt:lpstr>git: Add / Remove</vt:lpstr>
      <vt:lpstr>git commit</vt:lpstr>
      <vt:lpstr>git log</vt:lpstr>
      <vt:lpstr>git concept: branching</vt:lpstr>
      <vt:lpstr>PowerPoint Presentation</vt:lpstr>
      <vt:lpstr>git on the UniMelb server</vt:lpstr>
      <vt:lpstr>git on the UniMelb server</vt:lpstr>
      <vt:lpstr>git on the UniMelb server</vt:lpstr>
      <vt:lpstr>git on the UniMelb server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Rachelle Bosua</dc:creator>
  <cp:keywords/>
  <dc:description/>
  <cp:lastModifiedBy>Marion Zalk</cp:lastModifiedBy>
  <cp:revision>708</cp:revision>
  <cp:lastPrinted>2018-04-24T03:29:37Z</cp:lastPrinted>
  <dcterms:created xsi:type="dcterms:W3CDTF">2017-03-05T09:26:02Z</dcterms:created>
  <dcterms:modified xsi:type="dcterms:W3CDTF">2019-05-20T05:21:42Z</dcterms:modified>
  <cp:category/>
</cp:coreProperties>
</file>

<file path=docProps/thumbnail.jpeg>
</file>